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7" r:id="rId5"/>
    <p:sldMasterId id="2147483718" r:id="rId6"/>
    <p:sldMasterId id="2147483719" r:id="rId7"/>
    <p:sldMasterId id="2147483720" r:id="rId8"/>
    <p:sldMasterId id="2147483721" r:id="rId9"/>
    <p:sldMasterId id="214748372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</p:sldIdLst>
  <p:sldSz cy="5143500" cx="9144000"/>
  <p:notesSz cx="6858000" cy="9144000"/>
  <p:embeddedFontLst>
    <p:embeddedFont>
      <p:font typeface="Economica"/>
      <p:regular r:id="rId73"/>
      <p:bold r:id="rId74"/>
      <p:italic r:id="rId75"/>
      <p:boldItalic r:id="rId76"/>
    </p:embeddedFont>
    <p:embeddedFont>
      <p:font typeface="Nunito"/>
      <p:regular r:id="rId77"/>
      <p:bold r:id="rId78"/>
      <p:italic r:id="rId79"/>
      <p:boldItalic r:id="rId80"/>
    </p:embeddedFont>
    <p:embeddedFont>
      <p:font typeface="Maven Pro"/>
      <p:regular r:id="rId81"/>
      <p:bold r:id="rId82"/>
    </p:embeddedFont>
    <p:embeddedFont>
      <p:font typeface="Candara"/>
      <p:regular r:id="rId83"/>
      <p:bold r:id="rId84"/>
      <p:italic r:id="rId85"/>
      <p:boldItalic r:id="rId86"/>
    </p:embeddedFont>
    <p:embeddedFont>
      <p:font typeface="Helvetica Neue"/>
      <p:regular r:id="rId87"/>
      <p:bold r:id="rId88"/>
      <p:italic r:id="rId89"/>
      <p:boldItalic r:id="rId90"/>
    </p:embeddedFont>
    <p:embeddedFont>
      <p:font typeface="Spectral"/>
      <p:regular r:id="rId91"/>
      <p:bold r:id="rId92"/>
      <p:italic r:id="rId93"/>
      <p:boldItalic r:id="rId94"/>
    </p:embeddedFont>
    <p:embeddedFont>
      <p:font typeface="Helvetica Neue Light"/>
      <p:regular r:id="rId95"/>
      <p:bold r:id="rId96"/>
      <p:italic r:id="rId97"/>
      <p:boldItalic r:id="rId98"/>
    </p:embeddedFont>
    <p:embeddedFont>
      <p:font typeface="Roboto Mono"/>
      <p:regular r:id="rId99"/>
      <p:bold r:id="rId100"/>
      <p:italic r:id="rId101"/>
      <p:boldItalic r:id="rId102"/>
    </p:embeddedFont>
    <p:embeddedFont>
      <p:font typeface="Source Sans Pro"/>
      <p:regular r:id="rId103"/>
      <p:bold r:id="rId104"/>
      <p:italic r:id="rId105"/>
      <p:boldItalic r:id="rId106"/>
    </p:embeddedFont>
    <p:embeddedFont>
      <p:font typeface="Open Sans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812420-20DB-4C06-AAA6-7C6976107125}">
  <a:tblStyle styleId="{AC812420-20DB-4C06-AAA6-7C69761071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07" Type="http://schemas.openxmlformats.org/officeDocument/2006/relationships/font" Target="fonts/OpenSans-regular.fntdata"/><Relationship Id="rId106" Type="http://schemas.openxmlformats.org/officeDocument/2006/relationships/font" Target="fonts/SourceSansPro-boldItalic.fntdata"/><Relationship Id="rId105" Type="http://schemas.openxmlformats.org/officeDocument/2006/relationships/font" Target="fonts/SourceSansPro-italic.fntdata"/><Relationship Id="rId104" Type="http://schemas.openxmlformats.org/officeDocument/2006/relationships/font" Target="fonts/SourceSansPro-bold.fntdata"/><Relationship Id="rId109" Type="http://schemas.openxmlformats.org/officeDocument/2006/relationships/font" Target="fonts/OpenSans-italic.fntdata"/><Relationship Id="rId108" Type="http://schemas.openxmlformats.org/officeDocument/2006/relationships/font" Target="fonts/OpenSans-bold.fntdata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103" Type="http://schemas.openxmlformats.org/officeDocument/2006/relationships/font" Target="fonts/SourceSansPro-regular.fntdata"/><Relationship Id="rId102" Type="http://schemas.openxmlformats.org/officeDocument/2006/relationships/font" Target="fonts/RobotoMono-boldItalic.fntdata"/><Relationship Id="rId101" Type="http://schemas.openxmlformats.org/officeDocument/2006/relationships/font" Target="fonts/RobotoMono-italic.fntdata"/><Relationship Id="rId100" Type="http://schemas.openxmlformats.org/officeDocument/2006/relationships/font" Target="fonts/RobotoMono-bold.fntdata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95" Type="http://schemas.openxmlformats.org/officeDocument/2006/relationships/font" Target="fonts/HelveticaNeueLight-regular.fntdata"/><Relationship Id="rId94" Type="http://schemas.openxmlformats.org/officeDocument/2006/relationships/font" Target="fonts/Spectral-boldItalic.fntdata"/><Relationship Id="rId97" Type="http://schemas.openxmlformats.org/officeDocument/2006/relationships/font" Target="fonts/HelveticaNeueLight-italic.fntdata"/><Relationship Id="rId96" Type="http://schemas.openxmlformats.org/officeDocument/2006/relationships/font" Target="fonts/HelveticaNeueLight-bold.fntdata"/><Relationship Id="rId11" Type="http://schemas.openxmlformats.org/officeDocument/2006/relationships/notesMaster" Target="notesMasters/notesMaster1.xml"/><Relationship Id="rId99" Type="http://schemas.openxmlformats.org/officeDocument/2006/relationships/font" Target="fonts/RobotoMono-regular.fntdata"/><Relationship Id="rId10" Type="http://schemas.openxmlformats.org/officeDocument/2006/relationships/slideMaster" Target="slideMasters/slideMaster6.xml"/><Relationship Id="rId98" Type="http://schemas.openxmlformats.org/officeDocument/2006/relationships/font" Target="fonts/HelveticaNeueLight-boldItalic.fntdata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91" Type="http://schemas.openxmlformats.org/officeDocument/2006/relationships/font" Target="fonts/Spectral-regular.fntdata"/><Relationship Id="rId90" Type="http://schemas.openxmlformats.org/officeDocument/2006/relationships/font" Target="fonts/HelveticaNeue-boldItalic.fntdata"/><Relationship Id="rId93" Type="http://schemas.openxmlformats.org/officeDocument/2006/relationships/font" Target="fonts/Spectral-italic.fntdata"/><Relationship Id="rId92" Type="http://schemas.openxmlformats.org/officeDocument/2006/relationships/font" Target="fonts/Spectral-bold.fntdata"/><Relationship Id="rId15" Type="http://schemas.openxmlformats.org/officeDocument/2006/relationships/slide" Target="slides/slide4.xml"/><Relationship Id="rId110" Type="http://schemas.openxmlformats.org/officeDocument/2006/relationships/font" Target="fonts/OpenSans-boldItalic.fntdata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84" Type="http://schemas.openxmlformats.org/officeDocument/2006/relationships/font" Target="fonts/Candara-bold.fntdata"/><Relationship Id="rId83" Type="http://schemas.openxmlformats.org/officeDocument/2006/relationships/font" Target="fonts/Candara-regular.fntdata"/><Relationship Id="rId86" Type="http://schemas.openxmlformats.org/officeDocument/2006/relationships/font" Target="fonts/Candara-boldItalic.fntdata"/><Relationship Id="rId85" Type="http://schemas.openxmlformats.org/officeDocument/2006/relationships/font" Target="fonts/Candara-italic.fntdata"/><Relationship Id="rId88" Type="http://schemas.openxmlformats.org/officeDocument/2006/relationships/font" Target="fonts/HelveticaNeue-bold.fntdata"/><Relationship Id="rId87" Type="http://schemas.openxmlformats.org/officeDocument/2006/relationships/font" Target="fonts/HelveticaNeue-regular.fntdata"/><Relationship Id="rId89" Type="http://schemas.openxmlformats.org/officeDocument/2006/relationships/font" Target="fonts/HelveticaNeue-italic.fntdata"/><Relationship Id="rId80" Type="http://schemas.openxmlformats.org/officeDocument/2006/relationships/font" Target="fonts/Nunito-boldItalic.fntdata"/><Relationship Id="rId82" Type="http://schemas.openxmlformats.org/officeDocument/2006/relationships/font" Target="fonts/MavenPro-bold.fntdata"/><Relationship Id="rId81" Type="http://schemas.openxmlformats.org/officeDocument/2006/relationships/font" Target="fonts/Maven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Economica-regular.fntdata"/><Relationship Id="rId72" Type="http://schemas.openxmlformats.org/officeDocument/2006/relationships/slide" Target="slides/slide61.xml"/><Relationship Id="rId75" Type="http://schemas.openxmlformats.org/officeDocument/2006/relationships/font" Target="fonts/Economica-italic.fntdata"/><Relationship Id="rId74" Type="http://schemas.openxmlformats.org/officeDocument/2006/relationships/font" Target="fonts/Economica-bold.fntdata"/><Relationship Id="rId77" Type="http://schemas.openxmlformats.org/officeDocument/2006/relationships/font" Target="fonts/Nunito-regular.fntdata"/><Relationship Id="rId76" Type="http://schemas.openxmlformats.org/officeDocument/2006/relationships/font" Target="fonts/Economica-boldItalic.fntdata"/><Relationship Id="rId79" Type="http://schemas.openxmlformats.org/officeDocument/2006/relationships/font" Target="fonts/Nunito-italic.fntdata"/><Relationship Id="rId78" Type="http://schemas.openxmlformats.org/officeDocument/2006/relationships/font" Target="fonts/Nunito-bold.fntdata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66" Type="http://schemas.openxmlformats.org/officeDocument/2006/relationships/slide" Target="slides/slide55.xml"/><Relationship Id="rId65" Type="http://schemas.openxmlformats.org/officeDocument/2006/relationships/slide" Target="slides/slide54.xml"/><Relationship Id="rId68" Type="http://schemas.openxmlformats.org/officeDocument/2006/relationships/slide" Target="slides/slide57.xml"/><Relationship Id="rId67" Type="http://schemas.openxmlformats.org/officeDocument/2006/relationships/slide" Target="slides/slide56.xml"/><Relationship Id="rId60" Type="http://schemas.openxmlformats.org/officeDocument/2006/relationships/slide" Target="slides/slide49.xml"/><Relationship Id="rId69" Type="http://schemas.openxmlformats.org/officeDocument/2006/relationships/slide" Target="slides/slide5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9" Type="http://schemas.openxmlformats.org/officeDocument/2006/relationships/slide" Target="slides/slide48.xml"/><Relationship Id="rId58" Type="http://schemas.openxmlformats.org/officeDocument/2006/relationships/slide" Target="slides/slide4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6470719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e6470719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64707193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64707193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3fd12abe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3fd12abe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d5946fa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ed5946fa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e64707193a_2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e64707193a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ed604b4b4d_0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ed604b4b4d_0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ed604b4b4d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ed604b4b4d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e64707193a_2_2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e64707193a_2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ed1f7a7a2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ed1f7a7a28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ed1f7a7a28_1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ed1f7a7a28_1_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ed1f7a7a28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ed1f7a7a28_1_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ed1f7a7a28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e7264f823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ee7264f82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ed1f7a7a28_1_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ed1f7a7a28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ed1f7a7a28_1_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ed1f7a7a28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d1f7a7a28_1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ed1f7a7a28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ea3d63ab9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ea3d63ab9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3fd12abe6d_0_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13fd12abe6d_0_5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3fd12abe6d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13fd12abe6d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d1f7a7a28_1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ed1f7a7a28_1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ed5946fa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ed5946fa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3fd12abe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3fd12abe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3fd12abe6d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3fd12abe6d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d59f950e2_1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ed59f950e2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e64707193a_7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e64707193a_7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e64707193a_7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e64707193a_7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3fd12abe6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3fd12abe6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e64707193a_7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e64707193a_7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3fd12abe6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3fd12abe6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e64707193a_7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e64707193a_7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64707193a_7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e64707193a_7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e64707193a_7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e64707193a_7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e64707193a_7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e64707193a_7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a3d63ab9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ea3d63ab9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d59f950e2_1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ed59f950e2_1_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6min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e64707193a_7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e64707193a_7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d5946fa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d5946fa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3fd12abe6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3fd12abe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e64707193a_12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e64707193a_1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3fd12abe6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3fd12abe6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3fd12abe6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3fd12abe6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3fd12abe6d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3fd12abe6d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e64707193a_1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e64707193a_1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e64707193a_1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e64707193a_1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3fd12abe6d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3fd12abe6d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caa97a0aa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ecaa97a0a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e64707193a_12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e64707193a_1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ea3d63ab9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ea3d63ab9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3fd12abe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3fd12abe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ed5946fa8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ed5946fa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e6470719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e6470719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e6470719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e6470719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e6470719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e6470719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ed5946fa8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ed5946fa8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e6470719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e6470719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3fd12abe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3fd12abe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ecaa97a0aa_1_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ecaa97a0aa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64707193a_7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e64707193a_7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6470719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6470719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fd12abe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3fd12abe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3fd12abe6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3fd12abe6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d604b4b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d604b4b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368806"/>
            <a:ext cx="68580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181265"/>
            <a:ext cx="68580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8" name="Google Shape;68;p16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9" name="Google Shape;69;p16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4" name="Google Shape;74;p17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5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628650" y="654269"/>
            <a:ext cx="7886700" cy="1191000"/>
          </a:xfrm>
          <a:prstGeom prst="rect">
            <a:avLst/>
          </a:prstGeom>
          <a:noFill/>
          <a:ln>
            <a:noFill/>
          </a:ln>
          <a:effectLst>
            <a:outerShdw blurRad="25400" rotWithShape="0" algn="tl" dir="2700000" dist="50800">
              <a:srgbClr val="000000">
                <a:alpha val="298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628650" y="1865545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7"/>
          <p:cNvSpPr txBox="1"/>
          <p:nvPr>
            <p:ph idx="2" type="body"/>
          </p:nvPr>
        </p:nvSpPr>
        <p:spPr>
          <a:xfrm>
            <a:off x="628650" y="4272455"/>
            <a:ext cx="7886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628650" y="1111469"/>
            <a:ext cx="78867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3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34" name="Google Shape;134;p30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35" name="Google Shape;135;p30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30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" name="Google Shape;137;p30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38" name="Google Shape;138;p30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0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30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30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42" name="Google Shape;142;p30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30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0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30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47" name="Google Shape;147;p30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0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0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30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0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2" name="Google Shape;152;p30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53" name="Google Shape;153;p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0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30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56" name="Google Shape;156;p30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30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30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" name="Google Shape;159;p30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30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61" name="Google Shape;161;p30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30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3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0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0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0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30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1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74" name="Google Shape;174;p3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75" name="Google Shape;175;p31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1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31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78" name="Google Shape;178;p31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1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1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31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82" name="Google Shape;182;p31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1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1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" name="Google Shape;186;p31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87" name="Google Shape;187;p31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88" name="Google Shape;188;p31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1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31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91" name="Google Shape;191;p31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1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1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3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95" name="Google Shape;195;p31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1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1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1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31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200" name="Google Shape;200;p31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1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1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1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" name="Google Shape;205;p3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09" name="Google Shape;209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16" name="Google Shape;216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24" name="Google Shape;224;p3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30" name="Google Shape;230;p3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35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6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237" name="Google Shape;237;p36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238" name="Google Shape;238;p3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6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36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242" name="Google Shape;242;p36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6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36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246" name="Google Shape;246;p36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6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8" name="Google Shape;248;p3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3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52" name="Google Shape;252;p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7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37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6" name="Google Shape;256;p37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8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60" name="Google Shape;260;p3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9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266" name="Google Shape;266;p39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67" name="Google Shape;267;p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39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72" name="Google Shape;272;p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9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p39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78" name="Google Shape;278;p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3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83" name="Google Shape;283;p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39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87" name="Google Shape;287;p39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9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9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9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9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3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93" name="Google Shape;293;p39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9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39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98" name="Google Shape;298;p39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9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9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39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302" name="Google Shape;302;p3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9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9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9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9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" name="Google Shape;307;p39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308" name="Google Shape;308;p39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9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9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9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3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313" name="Google Shape;313;p39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9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9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" name="Google Shape;317;p39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318" name="Google Shape;318;p39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" name="Google Shape;321;p39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322" name="Google Shape;322;p3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39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327" name="Google Shape;327;p39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" name="Google Shape;331;p39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332" name="Google Shape;332;p3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9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9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9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9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39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338" name="Google Shape;338;p39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9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9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3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343" name="Google Shape;343;p39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9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9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" name="Google Shape;346;p39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347" name="Google Shape;347;p39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9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9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9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1" name="Google Shape;351;p39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352" name="Google Shape;352;p3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9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9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9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39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58" name="Google Shape;358;p39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9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9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63" name="Google Shape;363;p39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9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9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" name="Google Shape;366;p39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67" name="Google Shape;367;p39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9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9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9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3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73" name="Google Shape;373;p39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9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9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9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39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78" name="Google Shape;378;p39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9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9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" name="Google Shape;382;p3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83" name="Google Shape;383;p39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9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9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6" name="Google Shape;386;p39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87" name="Google Shape;387;p39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9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9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1" name="Google Shape;391;p39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2" name="Google Shape;392;p3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8" name="Google Shape;398;p41"/>
          <p:cNvSpPr txBox="1"/>
          <p:nvPr>
            <p:ph idx="1" type="body"/>
          </p:nvPr>
        </p:nvSpPr>
        <p:spPr>
          <a:xfrm>
            <a:off x="628650" y="1111469"/>
            <a:ext cx="78867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99" name="Google Shape;399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0" name="Google Shape;410;p43"/>
          <p:cNvSpPr txBox="1"/>
          <p:nvPr>
            <p:ph idx="1" type="body"/>
          </p:nvPr>
        </p:nvSpPr>
        <p:spPr>
          <a:xfrm>
            <a:off x="628650" y="1111469"/>
            <a:ext cx="7886700" cy="35212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1" name="Google Shape;411;p4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2" name="Google Shape;412;p4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3" name="Google Shape;413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type="title"/>
          </p:nvPr>
        </p:nvSpPr>
        <p:spPr>
          <a:xfrm>
            <a:off x="628650" y="654269"/>
            <a:ext cx="7886700" cy="1191035"/>
          </a:xfrm>
          <a:prstGeom prst="rect">
            <a:avLst/>
          </a:prstGeom>
          <a:noFill/>
          <a:ln>
            <a:noFill/>
          </a:ln>
          <a:effectLst>
            <a:outerShdw blurRad="25400" rotWithShape="0" algn="tl" dir="2700000" dist="50800">
              <a:srgbClr val="000000">
                <a:alpha val="29803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6" name="Google Shape;416;p44"/>
          <p:cNvSpPr txBox="1"/>
          <p:nvPr>
            <p:ph idx="1" type="body"/>
          </p:nvPr>
        </p:nvSpPr>
        <p:spPr>
          <a:xfrm>
            <a:off x="628650" y="1865545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7" name="Google Shape;417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8" name="Google Shape;418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9" name="Google Shape;419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4"/>
          <p:cNvSpPr txBox="1"/>
          <p:nvPr>
            <p:ph idx="2" type="body"/>
          </p:nvPr>
        </p:nvSpPr>
        <p:spPr>
          <a:xfrm>
            <a:off x="628650" y="4272455"/>
            <a:ext cx="7886700" cy="4745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4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4" name="Google Shape;424;p4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5" name="Google Shape;425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6" name="Google Shape;426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2" name="Google Shape;432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>
            <p:ph type="ctrTitle"/>
          </p:nvPr>
        </p:nvSpPr>
        <p:spPr>
          <a:xfrm>
            <a:off x="1143000" y="368806"/>
            <a:ext cx="6858000" cy="162553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48"/>
          <p:cNvSpPr txBox="1"/>
          <p:nvPr>
            <p:ph idx="1" type="subTitle"/>
          </p:nvPr>
        </p:nvSpPr>
        <p:spPr>
          <a:xfrm>
            <a:off x="1143000" y="2181265"/>
            <a:ext cx="6858000" cy="17128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0" name="Google Shape;440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2" name="Google Shape;442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4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6" name="Google Shape;446;p4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7" name="Google Shape;447;p4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48" name="Google Shape;448;p4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9" name="Google Shape;449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0" name="Google Shape;450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4" name="Google Shape;454;p5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55" name="Google Shape;455;p5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6" name="Google Shape;456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7" name="Google Shape;457;p5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8" name="Google Shape;458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1" name="Google Shape;461;p5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5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3" name="Google Shape;463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4" name="Google Shape;464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5" name="Google Shape;465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8" name="Google Shape;468;p52"/>
          <p:cNvSpPr txBox="1"/>
          <p:nvPr>
            <p:ph idx="1" type="body"/>
          </p:nvPr>
        </p:nvSpPr>
        <p:spPr>
          <a:xfrm rot="5400000">
            <a:off x="2811374" y="-1071254"/>
            <a:ext cx="3521253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9" name="Google Shape;469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0" name="Google Shape;470;p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" name="Google Shape;474;p5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5" name="Google Shape;475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" name="Google Shape;476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" name="Google Shape;477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 showMasterSp="0">
  <p:cSld name="Outline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"/>
          <p:cNvSpPr/>
          <p:nvPr/>
        </p:nvSpPr>
        <p:spPr>
          <a:xfrm>
            <a:off x="0" y="0"/>
            <a:ext cx="2426188" cy="51625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4"/>
          <p:cNvSpPr txBox="1"/>
          <p:nvPr>
            <p:ph idx="1" type="body"/>
          </p:nvPr>
        </p:nvSpPr>
        <p:spPr>
          <a:xfrm>
            <a:off x="305824" y="387322"/>
            <a:ext cx="1786160" cy="108202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1" name="Google Shape;481;p54"/>
          <p:cNvSpPr txBox="1"/>
          <p:nvPr>
            <p:ph idx="12" type="sldNum"/>
          </p:nvPr>
        </p:nvSpPr>
        <p:spPr>
          <a:xfrm>
            <a:off x="258080" y="4610084"/>
            <a:ext cx="147496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4"/>
          <p:cNvSpPr txBox="1"/>
          <p:nvPr/>
        </p:nvSpPr>
        <p:spPr>
          <a:xfrm>
            <a:off x="4311111" y="4619510"/>
            <a:ext cx="521778" cy="119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100"/>
          </a:p>
        </p:txBody>
      </p:sp>
      <p:grpSp>
        <p:nvGrpSpPr>
          <p:cNvPr id="483" name="Google Shape;483;p54"/>
          <p:cNvGrpSpPr/>
          <p:nvPr/>
        </p:nvGrpSpPr>
        <p:grpSpPr>
          <a:xfrm>
            <a:off x="8456176" y="4429510"/>
            <a:ext cx="300608" cy="301841"/>
            <a:chOff x="-1" y="-1"/>
            <a:chExt cx="801620" cy="804909"/>
          </a:xfrm>
        </p:grpSpPr>
        <p:sp>
          <p:nvSpPr>
            <p:cNvPr id="484" name="Google Shape;484;p54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4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lumn Content" showMasterSp="0">
  <p:cSld name="Single Column Content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5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8" name="Google Shape;488;p55"/>
          <p:cNvSpPr txBox="1"/>
          <p:nvPr/>
        </p:nvSpPr>
        <p:spPr>
          <a:xfrm>
            <a:off x="258080" y="4610084"/>
            <a:ext cx="147496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fld id="{00000000-1234-1234-1234-123412341234}" type="slidenum">
              <a:rPr b="0" i="0" lang="en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5"/>
          <p:cNvSpPr txBox="1"/>
          <p:nvPr>
            <p:ph idx="1" type="body"/>
          </p:nvPr>
        </p:nvSpPr>
        <p:spPr>
          <a:xfrm>
            <a:off x="467927" y="1211263"/>
            <a:ext cx="7866362" cy="30428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2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0" name="Google Shape;490;p55"/>
          <p:cNvSpPr txBox="1"/>
          <p:nvPr/>
        </p:nvSpPr>
        <p:spPr>
          <a:xfrm>
            <a:off x="4311111" y="4619510"/>
            <a:ext cx="521778" cy="119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100"/>
          </a:p>
        </p:txBody>
      </p:sp>
      <p:grpSp>
        <p:nvGrpSpPr>
          <p:cNvPr id="491" name="Google Shape;491;p55"/>
          <p:cNvGrpSpPr/>
          <p:nvPr/>
        </p:nvGrpSpPr>
        <p:grpSpPr>
          <a:xfrm>
            <a:off x="8456176" y="4429510"/>
            <a:ext cx="300608" cy="301841"/>
            <a:chOff x="-1" y="-1"/>
            <a:chExt cx="801620" cy="804909"/>
          </a:xfrm>
        </p:grpSpPr>
        <p:sp>
          <p:nvSpPr>
            <p:cNvPr id="492" name="Google Shape;492;p55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5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1 column" type="tx">
  <p:cSld name="TITLE_AND_BODY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>
            <p:ph type="title"/>
          </p:nvPr>
        </p:nvSpPr>
        <p:spPr>
          <a:xfrm>
            <a:off x="452267" y="205988"/>
            <a:ext cx="5215436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None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496" name="Google Shape;496;p56"/>
          <p:cNvSpPr txBox="1"/>
          <p:nvPr>
            <p:ph idx="1" type="body"/>
          </p:nvPr>
        </p:nvSpPr>
        <p:spPr>
          <a:xfrm>
            <a:off x="452267" y="1373588"/>
            <a:ext cx="4750354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7465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300"/>
              <a:buChar char="▷"/>
              <a:defRPr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429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97" name="Google Shape;497;p56"/>
          <p:cNvSpPr/>
          <p:nvPr/>
        </p:nvSpPr>
        <p:spPr>
          <a:xfrm>
            <a:off x="7356366" y="5066325"/>
            <a:ext cx="8937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6"/>
          <p:cNvSpPr/>
          <p:nvPr/>
        </p:nvSpPr>
        <p:spPr>
          <a:xfrm>
            <a:off x="8250312" y="5066325"/>
            <a:ext cx="8937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6"/>
          <p:cNvSpPr/>
          <p:nvPr/>
        </p:nvSpPr>
        <p:spPr>
          <a:xfrm>
            <a:off x="0" y="5066325"/>
            <a:ext cx="8937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6"/>
          <p:cNvSpPr/>
          <p:nvPr/>
        </p:nvSpPr>
        <p:spPr>
          <a:xfrm>
            <a:off x="893710" y="5066325"/>
            <a:ext cx="64626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56"/>
          <p:cNvSpPr/>
          <p:nvPr/>
        </p:nvSpPr>
        <p:spPr>
          <a:xfrm>
            <a:off x="5730766" y="0"/>
            <a:ext cx="3413234" cy="5066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 color background">
    <p:bg>
      <p:bgPr>
        <a:solidFill>
          <a:srgbClr val="2185C5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7"/>
          <p:cNvSpPr/>
          <p:nvPr/>
        </p:nvSpPr>
        <p:spPr>
          <a:xfrm>
            <a:off x="7356366" y="5066325"/>
            <a:ext cx="8937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7"/>
          <p:cNvSpPr/>
          <p:nvPr/>
        </p:nvSpPr>
        <p:spPr>
          <a:xfrm>
            <a:off x="8250312" y="5066325"/>
            <a:ext cx="8937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7"/>
          <p:cNvSpPr/>
          <p:nvPr/>
        </p:nvSpPr>
        <p:spPr>
          <a:xfrm>
            <a:off x="0" y="5066325"/>
            <a:ext cx="893700" cy="7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7"/>
          <p:cNvSpPr/>
          <p:nvPr/>
        </p:nvSpPr>
        <p:spPr>
          <a:xfrm>
            <a:off x="893710" y="5066325"/>
            <a:ext cx="64626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 showMasterSp="0">
  <p:cSld name="Two Column Content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58"/>
          <p:cNvCxnSpPr/>
          <p:nvPr/>
        </p:nvCxnSpPr>
        <p:spPr>
          <a:xfrm flipH="1" rot="10800000">
            <a:off x="4572000" y="1412534"/>
            <a:ext cx="1" cy="3017690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9" name="Google Shape;509;p58"/>
          <p:cNvSpPr txBox="1"/>
          <p:nvPr>
            <p:ph idx="1" type="body"/>
          </p:nvPr>
        </p:nvSpPr>
        <p:spPr>
          <a:xfrm>
            <a:off x="473075" y="1211263"/>
            <a:ext cx="3948257" cy="6417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just">
              <a:lnSpc>
                <a:spcPct val="133333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•"/>
              <a:defRPr b="0" sz="3400">
                <a:solidFill>
                  <a:srgbClr val="53585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0" name="Google Shape;510;p58"/>
          <p:cNvSpPr txBox="1"/>
          <p:nvPr>
            <p:ph type="title"/>
          </p:nvPr>
        </p:nvSpPr>
        <p:spPr>
          <a:xfrm>
            <a:off x="447589" y="352697"/>
            <a:ext cx="8270384" cy="503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1" name="Google Shape;511;p58"/>
          <p:cNvSpPr txBox="1"/>
          <p:nvPr/>
        </p:nvSpPr>
        <p:spPr>
          <a:xfrm>
            <a:off x="258080" y="4610084"/>
            <a:ext cx="147496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fld id="{00000000-1234-1234-1234-123412341234}" type="slidenum">
              <a:rPr b="0" i="0" lang="en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8"/>
          <p:cNvSpPr txBox="1"/>
          <p:nvPr>
            <p:ph idx="2" type="body"/>
          </p:nvPr>
        </p:nvSpPr>
        <p:spPr>
          <a:xfrm>
            <a:off x="4769716" y="1211263"/>
            <a:ext cx="3948257" cy="6417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just">
              <a:lnSpc>
                <a:spcPct val="133333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•"/>
              <a:defRPr b="0" sz="3400">
                <a:solidFill>
                  <a:srgbClr val="53585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3" name="Google Shape;513;p58"/>
          <p:cNvSpPr txBox="1"/>
          <p:nvPr/>
        </p:nvSpPr>
        <p:spPr>
          <a:xfrm>
            <a:off x="4311111" y="4619510"/>
            <a:ext cx="521778" cy="119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100"/>
          </a:p>
        </p:txBody>
      </p:sp>
      <p:grpSp>
        <p:nvGrpSpPr>
          <p:cNvPr id="514" name="Google Shape;514;p58"/>
          <p:cNvGrpSpPr/>
          <p:nvPr/>
        </p:nvGrpSpPr>
        <p:grpSpPr>
          <a:xfrm>
            <a:off x="8456176" y="4429510"/>
            <a:ext cx="300608" cy="301841"/>
            <a:chOff x="-1" y="-1"/>
            <a:chExt cx="801620" cy="804909"/>
          </a:xfrm>
        </p:grpSpPr>
        <p:sp>
          <p:nvSpPr>
            <p:cNvPr id="515" name="Google Shape;515;p58"/>
            <p:cNvSpPr/>
            <p:nvPr/>
          </p:nvSpPr>
          <p:spPr>
            <a:xfrm rot="1560000">
              <a:off x="385577" y="164378"/>
              <a:ext cx="298360" cy="605788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58"/>
            <p:cNvSpPr/>
            <p:nvPr/>
          </p:nvSpPr>
          <p:spPr>
            <a:xfrm flipH="1" rot="1590000">
              <a:off x="119476" y="34739"/>
              <a:ext cx="298360" cy="605788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0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5" name="Google Shape;525;p60"/>
          <p:cNvSpPr txBox="1"/>
          <p:nvPr>
            <p:ph idx="1" type="body"/>
          </p:nvPr>
        </p:nvSpPr>
        <p:spPr>
          <a:xfrm>
            <a:off x="628650" y="1111469"/>
            <a:ext cx="78867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6" name="Google Shape;526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7" name="Google Shape;527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8" name="Google Shape;528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628650" y="654269"/>
            <a:ext cx="7886700" cy="1191000"/>
          </a:xfrm>
          <a:prstGeom prst="rect">
            <a:avLst/>
          </a:prstGeom>
          <a:noFill/>
          <a:ln>
            <a:noFill/>
          </a:ln>
          <a:effectLst>
            <a:outerShdw blurRad="25400" rotWithShape="0" algn="tl" dir="2700000" dist="50800">
              <a:srgbClr val="000000">
                <a:alpha val="29800"/>
              </a:srgbClr>
            </a:outerShdw>
          </a:effectLst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61"/>
          <p:cNvSpPr txBox="1"/>
          <p:nvPr>
            <p:ph idx="1" type="body"/>
          </p:nvPr>
        </p:nvSpPr>
        <p:spPr>
          <a:xfrm>
            <a:off x="628650" y="1865545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2" name="Google Shape;532;p6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6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" name="Google Shape;534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1"/>
          <p:cNvSpPr txBox="1"/>
          <p:nvPr>
            <p:ph idx="2" type="body"/>
          </p:nvPr>
        </p:nvSpPr>
        <p:spPr>
          <a:xfrm>
            <a:off x="628650" y="4272455"/>
            <a:ext cx="78867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2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8" name="Google Shape;538;p6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9" name="Google Shape;539;p6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0" name="Google Shape;540;p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1" name="Google Shape;541;p6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2" name="Google Shape;542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3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5" name="Google Shape;545;p6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6" name="Google Shape;546;p6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7" name="Google Shape;547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0" name="Google Shape;550;p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1" name="Google Shape;551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5"/>
          <p:cNvSpPr txBox="1"/>
          <p:nvPr>
            <p:ph type="ctrTitle"/>
          </p:nvPr>
        </p:nvSpPr>
        <p:spPr>
          <a:xfrm>
            <a:off x="1143000" y="368806"/>
            <a:ext cx="68580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4" name="Google Shape;554;p65"/>
          <p:cNvSpPr txBox="1"/>
          <p:nvPr>
            <p:ph idx="1" type="subTitle"/>
          </p:nvPr>
        </p:nvSpPr>
        <p:spPr>
          <a:xfrm>
            <a:off x="1143000" y="2181265"/>
            <a:ext cx="68580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55" name="Google Shape;555;p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6" name="Google Shape;556;p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7" name="Google Shape;557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0" name="Google Shape;560;p6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1" name="Google Shape;561;p6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2" name="Google Shape;562;p6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63" name="Google Shape;563;p6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4" name="Google Shape;564;p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5" name="Google Shape;565;p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6" name="Google Shape;566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9" name="Google Shape;569;p67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0" name="Google Shape;570;p67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71" name="Google Shape;571;p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2" name="Google Shape;572;p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3" name="Google Shape;573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8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6" name="Google Shape;576;p68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68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78" name="Google Shape;578;p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9" name="Google Shape;579;p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0" name="Google Shape;580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9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3" name="Google Shape;583;p69"/>
          <p:cNvSpPr txBox="1"/>
          <p:nvPr>
            <p:ph idx="1" type="body"/>
          </p:nvPr>
        </p:nvSpPr>
        <p:spPr>
          <a:xfrm rot="5400000">
            <a:off x="2811300" y="-1071181"/>
            <a:ext cx="3521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4" name="Google Shape;584;p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5" name="Google Shape;585;p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6" name="Google Shape;586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9" name="Google Shape;589;p7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0" name="Google Shape;590;p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1" name="Google Shape;591;p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2" name="Google Shape;592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 showMasterSp="0">
  <p:cSld name="Outline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1"/>
          <p:cNvSpPr/>
          <p:nvPr/>
        </p:nvSpPr>
        <p:spPr>
          <a:xfrm>
            <a:off x="0" y="0"/>
            <a:ext cx="2426100" cy="5162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71"/>
          <p:cNvSpPr txBox="1"/>
          <p:nvPr>
            <p:ph idx="1" type="body"/>
          </p:nvPr>
        </p:nvSpPr>
        <p:spPr>
          <a:xfrm>
            <a:off x="305824" y="387322"/>
            <a:ext cx="1786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0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6" name="Google Shape;596;p71"/>
          <p:cNvSpPr txBox="1"/>
          <p:nvPr>
            <p:ph idx="12" type="sldNum"/>
          </p:nvPr>
        </p:nvSpPr>
        <p:spPr>
          <a:xfrm>
            <a:off x="258080" y="4610084"/>
            <a:ext cx="1476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71"/>
          <p:cNvSpPr txBox="1"/>
          <p:nvPr/>
        </p:nvSpPr>
        <p:spPr>
          <a:xfrm>
            <a:off x="4311111" y="4619510"/>
            <a:ext cx="5217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100"/>
          </a:p>
        </p:txBody>
      </p:sp>
      <p:grpSp>
        <p:nvGrpSpPr>
          <p:cNvPr id="598" name="Google Shape;598;p71"/>
          <p:cNvGrpSpPr/>
          <p:nvPr/>
        </p:nvGrpSpPr>
        <p:grpSpPr>
          <a:xfrm>
            <a:off x="8456161" y="4429517"/>
            <a:ext cx="300622" cy="301834"/>
            <a:chOff x="-41" y="17"/>
            <a:chExt cx="801660" cy="804890"/>
          </a:xfrm>
        </p:grpSpPr>
        <p:sp>
          <p:nvSpPr>
            <p:cNvPr id="599" name="Google Shape;599;p71"/>
            <p:cNvSpPr/>
            <p:nvPr/>
          </p:nvSpPr>
          <p:spPr>
            <a:xfrm rot="1559955">
              <a:off x="385572" y="164373"/>
              <a:ext cx="298358" cy="605796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71"/>
            <p:cNvSpPr/>
            <p:nvPr/>
          </p:nvSpPr>
          <p:spPr>
            <a:xfrm flipH="1" rot="1589729">
              <a:off x="119452" y="34744"/>
              <a:ext cx="298368" cy="605816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lumn Content" showMasterSp="0">
  <p:cSld name="Single Column Conten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2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3" name="Google Shape;603;p72"/>
          <p:cNvSpPr txBox="1"/>
          <p:nvPr/>
        </p:nvSpPr>
        <p:spPr>
          <a:xfrm>
            <a:off x="258080" y="4610084"/>
            <a:ext cx="1476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fld id="{00000000-1234-1234-1234-123412341234}" type="slidenum">
              <a:rPr b="0" i="0" lang="en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72"/>
          <p:cNvSpPr txBox="1"/>
          <p:nvPr>
            <p:ph idx="1" type="body"/>
          </p:nvPr>
        </p:nvSpPr>
        <p:spPr>
          <a:xfrm>
            <a:off x="467927" y="1211263"/>
            <a:ext cx="78663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2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5" name="Google Shape;605;p72"/>
          <p:cNvSpPr txBox="1"/>
          <p:nvPr/>
        </p:nvSpPr>
        <p:spPr>
          <a:xfrm>
            <a:off x="4311111" y="4619510"/>
            <a:ext cx="5217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100"/>
          </a:p>
        </p:txBody>
      </p:sp>
      <p:grpSp>
        <p:nvGrpSpPr>
          <p:cNvPr id="606" name="Google Shape;606;p72"/>
          <p:cNvGrpSpPr/>
          <p:nvPr/>
        </p:nvGrpSpPr>
        <p:grpSpPr>
          <a:xfrm>
            <a:off x="8456161" y="4429517"/>
            <a:ext cx="300622" cy="301834"/>
            <a:chOff x="-41" y="17"/>
            <a:chExt cx="801660" cy="804890"/>
          </a:xfrm>
        </p:grpSpPr>
        <p:sp>
          <p:nvSpPr>
            <p:cNvPr id="607" name="Google Shape;607;p72"/>
            <p:cNvSpPr/>
            <p:nvPr/>
          </p:nvSpPr>
          <p:spPr>
            <a:xfrm rot="1559955">
              <a:off x="385572" y="164373"/>
              <a:ext cx="298358" cy="605796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72"/>
            <p:cNvSpPr/>
            <p:nvPr/>
          </p:nvSpPr>
          <p:spPr>
            <a:xfrm flipH="1" rot="1589729">
              <a:off x="119452" y="34744"/>
              <a:ext cx="298368" cy="605816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1 column" type="tx">
  <p:cSld name="TITLE_AND_BODY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3"/>
          <p:cNvSpPr txBox="1"/>
          <p:nvPr>
            <p:ph type="title"/>
          </p:nvPr>
        </p:nvSpPr>
        <p:spPr>
          <a:xfrm>
            <a:off x="452267" y="205988"/>
            <a:ext cx="521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rebuchet MS"/>
              <a:buNone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611" name="Google Shape;611;p73"/>
          <p:cNvSpPr txBox="1"/>
          <p:nvPr>
            <p:ph idx="1" type="body"/>
          </p:nvPr>
        </p:nvSpPr>
        <p:spPr>
          <a:xfrm>
            <a:off x="452267" y="1373588"/>
            <a:ext cx="47505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7465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300"/>
              <a:buChar char="▷"/>
              <a:defRPr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12" name="Google Shape;612;p7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7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7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7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73"/>
          <p:cNvSpPr/>
          <p:nvPr/>
        </p:nvSpPr>
        <p:spPr>
          <a:xfrm>
            <a:off x="5730766" y="0"/>
            <a:ext cx="3413100" cy="506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 color background">
    <p:bg>
      <p:bgPr>
        <a:solidFill>
          <a:srgbClr val="2185C5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74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74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74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 showMasterSp="0">
  <p:cSld name="Two Column Content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3" name="Google Shape;623;p75"/>
          <p:cNvCxnSpPr/>
          <p:nvPr/>
        </p:nvCxnSpPr>
        <p:spPr>
          <a:xfrm rot="10800000">
            <a:off x="4572000" y="1412525"/>
            <a:ext cx="0" cy="3017700"/>
          </a:xfrm>
          <a:prstGeom prst="straightConnector1">
            <a:avLst/>
          </a:prstGeom>
          <a:noFill/>
          <a:ln cap="flat" cmpd="sng" w="12700">
            <a:solidFill>
              <a:srgbClr val="A6AAA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24" name="Google Shape;624;p75"/>
          <p:cNvSpPr txBox="1"/>
          <p:nvPr>
            <p:ph idx="1" type="body"/>
          </p:nvPr>
        </p:nvSpPr>
        <p:spPr>
          <a:xfrm>
            <a:off x="473075" y="1211263"/>
            <a:ext cx="3948300" cy="6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rtl="0" algn="just">
              <a:lnSpc>
                <a:spcPct val="133333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•"/>
              <a:defRPr b="0" sz="3400">
                <a:solidFill>
                  <a:srgbClr val="53585F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5" name="Google Shape;625;p75"/>
          <p:cNvSpPr txBox="1"/>
          <p:nvPr>
            <p:ph type="title"/>
          </p:nvPr>
        </p:nvSpPr>
        <p:spPr>
          <a:xfrm>
            <a:off x="447589" y="352697"/>
            <a:ext cx="82704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6" name="Google Shape;626;p75"/>
          <p:cNvSpPr txBox="1"/>
          <p:nvPr/>
        </p:nvSpPr>
        <p:spPr>
          <a:xfrm>
            <a:off x="258080" y="4610084"/>
            <a:ext cx="1476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</a:pPr>
            <a:fld id="{00000000-1234-1234-1234-123412341234}" type="slidenum">
              <a:rPr b="0" i="0" lang="en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75"/>
          <p:cNvSpPr txBox="1"/>
          <p:nvPr>
            <p:ph idx="2" type="body"/>
          </p:nvPr>
        </p:nvSpPr>
        <p:spPr>
          <a:xfrm>
            <a:off x="4769716" y="1211263"/>
            <a:ext cx="3948300" cy="6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rtl="0" algn="just">
              <a:lnSpc>
                <a:spcPct val="133333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•"/>
              <a:defRPr b="0" sz="3400">
                <a:solidFill>
                  <a:srgbClr val="53585F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8" name="Google Shape;628;p75"/>
          <p:cNvSpPr txBox="1"/>
          <p:nvPr/>
        </p:nvSpPr>
        <p:spPr>
          <a:xfrm>
            <a:off x="4311111" y="4619510"/>
            <a:ext cx="5217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©2017 RISELab</a:t>
            </a:r>
            <a:endParaRPr sz="1100"/>
          </a:p>
        </p:txBody>
      </p:sp>
      <p:grpSp>
        <p:nvGrpSpPr>
          <p:cNvPr id="629" name="Google Shape;629;p75"/>
          <p:cNvGrpSpPr/>
          <p:nvPr/>
        </p:nvGrpSpPr>
        <p:grpSpPr>
          <a:xfrm>
            <a:off x="8456161" y="4429517"/>
            <a:ext cx="300622" cy="301834"/>
            <a:chOff x="-41" y="17"/>
            <a:chExt cx="801660" cy="804890"/>
          </a:xfrm>
        </p:grpSpPr>
        <p:sp>
          <p:nvSpPr>
            <p:cNvPr id="630" name="Google Shape;630;p75"/>
            <p:cNvSpPr/>
            <p:nvPr/>
          </p:nvSpPr>
          <p:spPr>
            <a:xfrm rot="1559955">
              <a:off x="385572" y="164373"/>
              <a:ext cx="298358" cy="605796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75"/>
            <p:cNvSpPr/>
            <p:nvPr/>
          </p:nvSpPr>
          <p:spPr>
            <a:xfrm flipH="1" rot="1589729">
              <a:off x="119452" y="34744"/>
              <a:ext cx="298368" cy="605816"/>
            </a:xfrm>
            <a:custGeom>
              <a:rect b="b" l="l" r="r" t="t"/>
              <a:pathLst>
                <a:path extrusionOk="0" h="21600" w="21600">
                  <a:moveTo>
                    <a:pt x="138" y="0"/>
                  </a:moveTo>
                  <a:lnTo>
                    <a:pt x="0" y="17590"/>
                  </a:lnTo>
                  <a:lnTo>
                    <a:pt x="21600" y="2160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1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111469"/>
            <a:ext cx="78867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4" name="Google Shape;404;p42"/>
          <p:cNvSpPr txBox="1"/>
          <p:nvPr>
            <p:ph idx="1" type="body"/>
          </p:nvPr>
        </p:nvSpPr>
        <p:spPr>
          <a:xfrm>
            <a:off x="628650" y="1111469"/>
            <a:ext cx="7886700" cy="35212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" name="Google Shape;407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19" name="Google Shape;519;p59"/>
          <p:cNvSpPr txBox="1"/>
          <p:nvPr>
            <p:ph idx="1" type="body"/>
          </p:nvPr>
        </p:nvSpPr>
        <p:spPr>
          <a:xfrm>
            <a:off x="628650" y="1111469"/>
            <a:ext cx="78867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6"/>
          <p:cNvSpPr txBox="1"/>
          <p:nvPr>
            <p:ph type="ctrTitle"/>
          </p:nvPr>
        </p:nvSpPr>
        <p:spPr>
          <a:xfrm>
            <a:off x="1143000" y="368797"/>
            <a:ext cx="6858000" cy="24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</a:t>
            </a:r>
            <a:br>
              <a:rPr lang="en"/>
            </a:br>
            <a:r>
              <a:rPr lang="en"/>
              <a:t>Language-Based Verification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Privacy</a:t>
            </a:r>
            <a:endParaRPr/>
          </a:p>
        </p:txBody>
      </p:sp>
      <p:sp>
        <p:nvSpPr>
          <p:cNvPr id="637" name="Google Shape;637;p76"/>
          <p:cNvSpPr txBox="1"/>
          <p:nvPr>
            <p:ph idx="1" type="subTitle"/>
          </p:nvPr>
        </p:nvSpPr>
        <p:spPr>
          <a:xfrm>
            <a:off x="1143000" y="2945240"/>
            <a:ext cx="6858000" cy="171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2"/>
                </a:solidFill>
              </a:rPr>
              <a:t>by</a:t>
            </a:r>
            <a:endParaRPr sz="3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2"/>
                </a:solidFill>
              </a:rPr>
              <a:t>Chiké Abuah</a:t>
            </a:r>
            <a:endParaRPr sz="3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5"/>
          <p:cNvSpPr txBox="1"/>
          <p:nvPr>
            <p:ph idx="1" type="subTitle"/>
          </p:nvPr>
        </p:nvSpPr>
        <p:spPr>
          <a:xfrm>
            <a:off x="1143000" y="926225"/>
            <a:ext cx="6858000" cy="3567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 fontScale="32500" lnSpcReduction="10000"/>
          </a:bodyPr>
          <a:lstStyle/>
          <a:p>
            <a:pPr indent="-367838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6746"/>
              <a:t>In practice differential privacy can be difficult to analyze. This work proposes several techniques for </a:t>
            </a:r>
            <a:r>
              <a:rPr b="1" lang="en" sz="6746"/>
              <a:t>automatic analysis</a:t>
            </a:r>
            <a:r>
              <a:rPr lang="en" sz="6746"/>
              <a:t> and </a:t>
            </a:r>
            <a:r>
              <a:rPr b="1" lang="en" sz="6746"/>
              <a:t>convenient implementation</a:t>
            </a:r>
            <a:r>
              <a:rPr lang="en" sz="6746"/>
              <a:t> of differential privacy.</a:t>
            </a:r>
            <a:br>
              <a:rPr lang="en" sz="6746"/>
            </a:br>
            <a:endParaRPr sz="6746"/>
          </a:p>
          <a:p>
            <a:pPr indent="-3678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746"/>
              <a:t>Ideally, little or no domain knowledge should be required from programmers.</a:t>
            </a:r>
            <a:endParaRPr sz="6746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746"/>
          </a:p>
          <a:p>
            <a:pPr indent="-367838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6746"/>
              <a:t>Privacy</a:t>
            </a:r>
            <a:r>
              <a:rPr lang="en" sz="6746"/>
              <a:t> v</a:t>
            </a:r>
            <a:r>
              <a:rPr lang="en" sz="6746"/>
              <a:t>iolations are </a:t>
            </a:r>
            <a:r>
              <a:rPr b="1" lang="en" sz="6746"/>
              <a:t>silent,</a:t>
            </a:r>
            <a:r>
              <a:rPr lang="en" sz="6746"/>
              <a:t> making it an </a:t>
            </a:r>
            <a:r>
              <a:rPr b="1" lang="en" sz="6746"/>
              <a:t>especially important field</a:t>
            </a:r>
            <a:r>
              <a:rPr lang="en" sz="6746"/>
              <a:t> </a:t>
            </a:r>
            <a:r>
              <a:rPr b="1" lang="en" sz="6746"/>
              <a:t>in which to apply verification techniques</a:t>
            </a:r>
            <a:r>
              <a:rPr lang="en" sz="6746"/>
              <a:t>.</a:t>
            </a:r>
            <a:endParaRPr sz="6746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5"/>
          <p:cNvSpPr txBox="1"/>
          <p:nvPr/>
        </p:nvSpPr>
        <p:spPr>
          <a:xfrm>
            <a:off x="1143000" y="295600"/>
            <a:ext cx="51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Picture Practical Significance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6"/>
          <p:cNvSpPr txBox="1"/>
          <p:nvPr>
            <p:ph idx="1" type="subTitle"/>
          </p:nvPr>
        </p:nvSpPr>
        <p:spPr>
          <a:xfrm>
            <a:off x="1143000" y="926225"/>
            <a:ext cx="6858000" cy="3567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 fontScale="47500" lnSpcReduction="20000"/>
          </a:bodyPr>
          <a:lstStyle/>
          <a:p>
            <a:pPr indent="-432102" lvl="0" marL="4572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6746"/>
              <a:t>Assumes an “honest but fallible” programmer.</a:t>
            </a:r>
            <a:br>
              <a:rPr lang="en" sz="6746"/>
            </a:br>
            <a:endParaRPr sz="6746"/>
          </a:p>
          <a:p>
            <a:pPr indent="-43210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746"/>
              <a:t>D</a:t>
            </a:r>
            <a:r>
              <a:rPr lang="en" sz="6746"/>
              <a:t>oes not address side-channels.</a:t>
            </a:r>
            <a:br>
              <a:rPr lang="en" sz="6746"/>
            </a:br>
            <a:endParaRPr sz="6746"/>
          </a:p>
          <a:p>
            <a:pPr indent="-43210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746"/>
              <a:t>Terminated programs can be rerun safely (while consuming the privacy budget).</a:t>
            </a:r>
            <a:endParaRPr sz="6746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6"/>
          <p:cNvSpPr txBox="1"/>
          <p:nvPr/>
        </p:nvSpPr>
        <p:spPr>
          <a:xfrm>
            <a:off x="1143000" y="295600"/>
            <a:ext cx="51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Threat Model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7"/>
          <p:cNvSpPr txBox="1"/>
          <p:nvPr>
            <p:ph type="ctrTitle"/>
          </p:nvPr>
        </p:nvSpPr>
        <p:spPr>
          <a:xfrm>
            <a:off x="717900" y="1223650"/>
            <a:ext cx="7708200" cy="1625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D</a:t>
            </a:r>
            <a:r>
              <a:rPr lang="en" sz="7200"/>
              <a:t>UET</a:t>
            </a:r>
            <a:r>
              <a:rPr lang="en" sz="7200">
                <a:solidFill>
                  <a:srgbClr val="7ECEFD"/>
                </a:solidFill>
              </a:rPr>
              <a:t>:</a:t>
            </a:r>
            <a:br>
              <a:rPr lang="en" sz="7200">
                <a:solidFill>
                  <a:srgbClr val="7ECEFD"/>
                </a:solidFill>
              </a:rPr>
            </a:br>
            <a:r>
              <a:rPr lang="en" sz="4000">
                <a:solidFill>
                  <a:srgbClr val="7ECEFD"/>
                </a:solidFill>
              </a:rPr>
              <a:t>An Expressive Language for Statically Verifying Differential Privacy</a:t>
            </a:r>
            <a:endParaRPr sz="4000">
              <a:solidFill>
                <a:srgbClr val="7ECEFD"/>
              </a:solidFill>
            </a:endParaRPr>
          </a:p>
        </p:txBody>
      </p:sp>
      <p:sp>
        <p:nvSpPr>
          <p:cNvPr id="748" name="Google Shape;748;p87"/>
          <p:cNvSpPr txBox="1"/>
          <p:nvPr/>
        </p:nvSpPr>
        <p:spPr>
          <a:xfrm>
            <a:off x="2070150" y="3077500"/>
            <a:ext cx="5003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(Published at OOPSLA 2019)</a:t>
            </a:r>
            <a:endParaRPr sz="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7"/>
          <p:cNvSpPr txBox="1"/>
          <p:nvPr/>
        </p:nvSpPr>
        <p:spPr>
          <a:xfrm>
            <a:off x="717900" y="3823150"/>
            <a:ext cx="7708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***ACM SIGPLAN Distinguished Paper Award Winner***</a:t>
            </a:r>
            <a:endParaRPr sz="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8"/>
          <p:cNvSpPr txBox="1"/>
          <p:nvPr/>
        </p:nvSpPr>
        <p:spPr>
          <a:xfrm>
            <a:off x="868790" y="1319984"/>
            <a:ext cx="6470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Duet automatically proves that: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5" name="Google Shape;755;p88"/>
          <p:cNvGrpSpPr/>
          <p:nvPr/>
        </p:nvGrpSpPr>
        <p:grpSpPr>
          <a:xfrm>
            <a:off x="628650" y="4184215"/>
            <a:ext cx="7585949" cy="808523"/>
            <a:chOff x="1239079" y="4253959"/>
            <a:chExt cx="10114599" cy="1078031"/>
          </a:xfrm>
        </p:grpSpPr>
        <p:sp>
          <p:nvSpPr>
            <p:cNvPr id="756" name="Google Shape;756;p88"/>
            <p:cNvSpPr txBox="1"/>
            <p:nvPr/>
          </p:nvSpPr>
          <p:spPr>
            <a:xfrm>
              <a:off x="1239079" y="4500586"/>
              <a:ext cx="29073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b="1"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en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satisfies</a:t>
              </a:r>
              <a:r>
                <a:rPr b="1" i="0" lang="en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7" name="Google Shape;757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34607" y="4253959"/>
              <a:ext cx="4370924" cy="1078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88"/>
            <p:cNvSpPr txBox="1"/>
            <p:nvPr/>
          </p:nvSpPr>
          <p:spPr>
            <a:xfrm>
              <a:off x="7614478" y="4500585"/>
              <a:ext cx="3739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r>
                <a:rPr b="1" i="0" lang="en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differential privacy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9" name="Google Shape;759;p88"/>
          <p:cNvSpPr txBox="1"/>
          <p:nvPr>
            <p:ph idx="4294967295" type="title"/>
          </p:nvPr>
        </p:nvSpPr>
        <p:spPr>
          <a:xfrm>
            <a:off x="868800" y="193700"/>
            <a:ext cx="7105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Calibri"/>
              <a:buNone/>
            </a:pPr>
            <a:r>
              <a:rPr lang="en" sz="2400">
                <a:solidFill>
                  <a:srgbClr val="FED5A1"/>
                </a:solidFill>
              </a:rPr>
              <a:t>Duet</a:t>
            </a:r>
            <a:r>
              <a:rPr lang="en" sz="2400"/>
              <a:t> is </a:t>
            </a:r>
            <a:r>
              <a:rPr i="1" lang="en" sz="2400">
                <a:solidFill>
                  <a:schemeClr val="accent2"/>
                </a:solidFill>
              </a:rPr>
              <a:t>the first linear typed language to support verification of advanced variants of Differential Privacy</a:t>
            </a:r>
            <a:endParaRPr i="1" sz="2400">
              <a:solidFill>
                <a:schemeClr val="accent2"/>
              </a:solidFill>
            </a:endParaRPr>
          </a:p>
        </p:txBody>
      </p:sp>
      <p:grpSp>
        <p:nvGrpSpPr>
          <p:cNvPr id="760" name="Google Shape;760;p88"/>
          <p:cNvGrpSpPr/>
          <p:nvPr/>
        </p:nvGrpSpPr>
        <p:grpSpPr>
          <a:xfrm>
            <a:off x="868800" y="2047743"/>
            <a:ext cx="7105650" cy="1971675"/>
            <a:chOff x="868800" y="2047743"/>
            <a:chExt cx="7105650" cy="1971675"/>
          </a:xfrm>
        </p:grpSpPr>
        <p:pic>
          <p:nvPicPr>
            <p:cNvPr id="761" name="Google Shape;761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8800" y="2047743"/>
              <a:ext cx="7105650" cy="197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2" name="Google Shape;762;p88"/>
            <p:cNvSpPr/>
            <p:nvPr/>
          </p:nvSpPr>
          <p:spPr>
            <a:xfrm>
              <a:off x="2130575" y="2851525"/>
              <a:ext cx="96900" cy="161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9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Duet’s Contributions</a:t>
            </a:r>
            <a:endParaRPr sz="2400"/>
          </a:p>
        </p:txBody>
      </p:sp>
      <p:sp>
        <p:nvSpPr>
          <p:cNvPr id="768" name="Google Shape;768;p89"/>
          <p:cNvSpPr txBox="1"/>
          <p:nvPr>
            <p:ph idx="1" type="body"/>
          </p:nvPr>
        </p:nvSpPr>
        <p:spPr>
          <a:xfrm>
            <a:off x="628650" y="1111469"/>
            <a:ext cx="7886700" cy="3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/>
              <a:t>Support for </a:t>
            </a:r>
            <a:r>
              <a:rPr b="1" lang="en" sz="2100">
                <a:solidFill>
                  <a:srgbClr val="C00000"/>
                </a:solidFill>
              </a:rPr>
              <a:t>(ε,δ)-DP and other variants </a:t>
            </a:r>
            <a:r>
              <a:rPr lang="en" sz="2100"/>
              <a:t>in a linear type system</a:t>
            </a:r>
            <a:endParaRPr sz="1100"/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/>
              <a:t>Expressive </a:t>
            </a:r>
            <a:r>
              <a:rPr b="1" lang="en" sz="2100">
                <a:solidFill>
                  <a:srgbClr val="C00000"/>
                </a:solidFill>
              </a:rPr>
              <a:t>matrix types</a:t>
            </a:r>
            <a:r>
              <a:rPr lang="en" sz="2100">
                <a:solidFill>
                  <a:srgbClr val="C00000"/>
                </a:solidFill>
              </a:rPr>
              <a:t> </a:t>
            </a:r>
            <a:r>
              <a:rPr lang="en" sz="2100"/>
              <a:t>and API for machine learning</a:t>
            </a:r>
            <a:endParaRPr sz="1100"/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/>
              <a:t>Ability to </a:t>
            </a:r>
            <a:r>
              <a:rPr b="1" lang="en" sz="2100">
                <a:solidFill>
                  <a:srgbClr val="C00000"/>
                </a:solidFill>
              </a:rPr>
              <a:t>mix privacy variants </a:t>
            </a:r>
            <a:r>
              <a:rPr lang="en" sz="2100"/>
              <a:t>within a single program</a:t>
            </a:r>
            <a:endParaRPr sz="2100"/>
          </a:p>
          <a:p>
            <a:pPr indent="-171450" lvl="0" marL="1778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Advanced privacy variants are more accurate in most machine learning scenarios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0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Duet gets its name...</a:t>
            </a:r>
            <a:endParaRPr/>
          </a:p>
        </p:txBody>
      </p:sp>
      <p:sp>
        <p:nvSpPr>
          <p:cNvPr id="774" name="Google Shape;774;p90"/>
          <p:cNvSpPr txBox="1"/>
          <p:nvPr>
            <p:ph idx="1" type="body"/>
          </p:nvPr>
        </p:nvSpPr>
        <p:spPr>
          <a:xfrm>
            <a:off x="628650" y="1111475"/>
            <a:ext cx="5601600" cy="320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/>
              <a:t>Duet is a co-design of two distinct, mutually embedded type systems: </a:t>
            </a:r>
            <a:br>
              <a:rPr lang="en" sz="2000"/>
            </a:br>
            <a:endParaRPr sz="20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2000"/>
              <a:t>one for </a:t>
            </a:r>
            <a:r>
              <a:rPr lang="en" sz="2000">
                <a:solidFill>
                  <a:srgbClr val="6AA84F"/>
                </a:solidFill>
              </a:rPr>
              <a:t>sensitivity</a:t>
            </a:r>
            <a:r>
              <a:rPr lang="en" sz="2000"/>
              <a:t> which leverages linear typing </a:t>
            </a:r>
            <a:r>
              <a:rPr i="1" lang="en" sz="2000"/>
              <a:t>with scaling</a:t>
            </a:r>
            <a:r>
              <a:rPr lang="en" sz="2000"/>
              <a:t> a la Fuzz, and </a:t>
            </a:r>
            <a:br>
              <a:rPr lang="en" sz="2000"/>
            </a:br>
            <a:endParaRPr sz="2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2000"/>
              <a:t>one for </a:t>
            </a:r>
            <a:r>
              <a:rPr lang="en" sz="2000">
                <a:solidFill>
                  <a:srgbClr val="FF0000"/>
                </a:solidFill>
              </a:rPr>
              <a:t>privacy</a:t>
            </a:r>
            <a:r>
              <a:rPr lang="en" sz="2000"/>
              <a:t> which leverages linear typing </a:t>
            </a:r>
            <a:r>
              <a:rPr b="1" i="1" lang="en" sz="2000"/>
              <a:t>without scaling</a:t>
            </a:r>
            <a:r>
              <a:rPr lang="en" sz="2000"/>
              <a:t> and is novel in this work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/>
              <a:t>However, to the user, it’s all just one language!</a:t>
            </a:r>
            <a:endParaRPr sz="20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90"/>
          <p:cNvPicPr preferRelativeResize="0"/>
          <p:nvPr/>
        </p:nvPicPr>
        <p:blipFill rotWithShape="1">
          <a:blip r:embed="rId3">
            <a:alphaModFix/>
          </a:blip>
          <a:srcRect b="5294" l="0" r="0" t="0"/>
          <a:stretch/>
        </p:blipFill>
        <p:spPr>
          <a:xfrm>
            <a:off x="6382650" y="1074550"/>
            <a:ext cx="2608950" cy="25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1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Duet’s Two Languages</a:t>
            </a:r>
            <a:endParaRPr i="1" sz="2400"/>
          </a:p>
        </p:txBody>
      </p:sp>
      <p:pic>
        <p:nvPicPr>
          <p:cNvPr id="781" name="Google Shape;78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793" y="1345801"/>
            <a:ext cx="7105650" cy="1971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91"/>
          <p:cNvGrpSpPr/>
          <p:nvPr/>
        </p:nvGrpSpPr>
        <p:grpSpPr>
          <a:xfrm>
            <a:off x="2281844" y="1720735"/>
            <a:ext cx="6233560" cy="1199111"/>
            <a:chOff x="3042458" y="2294313"/>
            <a:chExt cx="8311413" cy="1598814"/>
          </a:xfrm>
        </p:grpSpPr>
        <p:sp>
          <p:nvSpPr>
            <p:cNvPr id="783" name="Google Shape;783;p91"/>
            <p:cNvSpPr/>
            <p:nvPr/>
          </p:nvSpPr>
          <p:spPr>
            <a:xfrm>
              <a:off x="3042458" y="2294313"/>
              <a:ext cx="2543695" cy="565265"/>
            </a:xfrm>
            <a:prstGeom prst="rect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91"/>
            <p:cNvSpPr/>
            <p:nvPr/>
          </p:nvSpPr>
          <p:spPr>
            <a:xfrm>
              <a:off x="7434349" y="3327862"/>
              <a:ext cx="2543695" cy="565265"/>
            </a:xfrm>
            <a:prstGeom prst="rect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91"/>
            <p:cNvSpPr txBox="1"/>
            <p:nvPr/>
          </p:nvSpPr>
          <p:spPr>
            <a:xfrm>
              <a:off x="7546571" y="2336353"/>
              <a:ext cx="3807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Sensitivity Language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6" name="Google Shape;786;p91"/>
            <p:cNvCxnSpPr/>
            <p:nvPr/>
          </p:nvCxnSpPr>
          <p:spPr>
            <a:xfrm>
              <a:off x="8706196" y="2859578"/>
              <a:ext cx="0" cy="468284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87" name="Google Shape;787;p91"/>
            <p:cNvCxnSpPr/>
            <p:nvPr/>
          </p:nvCxnSpPr>
          <p:spPr>
            <a:xfrm rot="10800000">
              <a:off x="5586153" y="2567190"/>
              <a:ext cx="1960418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788" name="Google Shape;788;p91"/>
          <p:cNvGrpSpPr/>
          <p:nvPr/>
        </p:nvGrpSpPr>
        <p:grpSpPr>
          <a:xfrm>
            <a:off x="1190140" y="1720735"/>
            <a:ext cx="6763725" cy="2704790"/>
            <a:chOff x="1166503" y="3361213"/>
            <a:chExt cx="9018300" cy="3606387"/>
          </a:xfrm>
        </p:grpSpPr>
        <p:sp>
          <p:nvSpPr>
            <p:cNvPr id="789" name="Google Shape;789;p91"/>
            <p:cNvSpPr/>
            <p:nvPr/>
          </p:nvSpPr>
          <p:spPr>
            <a:xfrm>
              <a:off x="1166503" y="3361213"/>
              <a:ext cx="9018300" cy="2294400"/>
            </a:xfrm>
            <a:prstGeom prst="rect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91"/>
            <p:cNvSpPr txBox="1"/>
            <p:nvPr/>
          </p:nvSpPr>
          <p:spPr>
            <a:xfrm>
              <a:off x="3479883" y="6382900"/>
              <a:ext cx="33102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Privacy Language</a:t>
              </a:r>
              <a:endPara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91" name="Google Shape;791;p91"/>
            <p:cNvCxnSpPr/>
            <p:nvPr/>
          </p:nvCxnSpPr>
          <p:spPr>
            <a:xfrm rot="10800000">
              <a:off x="5134973" y="5655583"/>
              <a:ext cx="0" cy="6321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792" name="Google Shape;792;p91"/>
          <p:cNvGrpSpPr/>
          <p:nvPr/>
        </p:nvGrpSpPr>
        <p:grpSpPr>
          <a:xfrm>
            <a:off x="1645920" y="2506286"/>
            <a:ext cx="4725675" cy="1971737"/>
            <a:chOff x="2194560" y="3341715"/>
            <a:chExt cx="6300900" cy="2628982"/>
          </a:xfrm>
        </p:grpSpPr>
        <p:sp>
          <p:nvSpPr>
            <p:cNvPr id="793" name="Google Shape;793;p91"/>
            <p:cNvSpPr/>
            <p:nvPr/>
          </p:nvSpPr>
          <p:spPr>
            <a:xfrm>
              <a:off x="3291840" y="3341715"/>
              <a:ext cx="1363200" cy="415500"/>
            </a:xfrm>
            <a:prstGeom prst="rect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91"/>
            <p:cNvSpPr txBox="1"/>
            <p:nvPr/>
          </p:nvSpPr>
          <p:spPr>
            <a:xfrm>
              <a:off x="2194560" y="4893397"/>
              <a:ext cx="63009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Interface between languages: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Gaussian mechanism</a:t>
              </a:r>
              <a:endPara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95" name="Google Shape;795;p91"/>
            <p:cNvCxnSpPr/>
            <p:nvPr/>
          </p:nvCxnSpPr>
          <p:spPr>
            <a:xfrm flipH="1" rot="10800000">
              <a:off x="3973483" y="3791197"/>
              <a:ext cx="16500" cy="11022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796" name="Google Shape;796;p91"/>
          <p:cNvGrpSpPr/>
          <p:nvPr/>
        </p:nvGrpSpPr>
        <p:grpSpPr>
          <a:xfrm>
            <a:off x="614949" y="2506287"/>
            <a:ext cx="7415344" cy="2395211"/>
            <a:chOff x="628654" y="1944904"/>
            <a:chExt cx="7415344" cy="2472093"/>
          </a:xfrm>
        </p:grpSpPr>
        <p:grpSp>
          <p:nvGrpSpPr>
            <p:cNvPr id="797" name="Google Shape;797;p91"/>
            <p:cNvGrpSpPr/>
            <p:nvPr/>
          </p:nvGrpSpPr>
          <p:grpSpPr>
            <a:xfrm>
              <a:off x="5291348" y="2299986"/>
              <a:ext cx="2752650" cy="1502740"/>
              <a:chOff x="7244147" y="3648948"/>
              <a:chExt cx="3670200" cy="2003653"/>
            </a:xfrm>
          </p:grpSpPr>
          <p:sp>
            <p:nvSpPr>
              <p:cNvPr id="798" name="Google Shape;798;p91"/>
              <p:cNvSpPr/>
              <p:nvPr/>
            </p:nvSpPr>
            <p:spPr>
              <a:xfrm rot="5400000">
                <a:off x="8964228" y="2563548"/>
                <a:ext cx="158400" cy="2329200"/>
              </a:xfrm>
              <a:prstGeom prst="rightBracket">
                <a:avLst>
                  <a:gd fmla="val 8333" name="adj"/>
                </a:avLst>
              </a:prstGeom>
              <a:noFill/>
              <a:ln cap="flat" cmpd="sng" w="38100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99" name="Google Shape;799;p91"/>
              <p:cNvCxnSpPr/>
              <p:nvPr/>
            </p:nvCxnSpPr>
            <p:spPr>
              <a:xfrm>
                <a:off x="9079275" y="3807229"/>
                <a:ext cx="0" cy="548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F3F3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800" name="Google Shape;800;p91"/>
              <p:cNvSpPr txBox="1"/>
              <p:nvPr/>
            </p:nvSpPr>
            <p:spPr>
              <a:xfrm>
                <a:off x="7244147" y="4413601"/>
                <a:ext cx="3670200" cy="12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Gradient says how to improve model</a:t>
                </a:r>
                <a:endParaRPr sz="1100"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Sensitivity: 1/m</a:t>
                </a:r>
                <a:endParaRPr sz="1100"/>
              </a:p>
            </p:txBody>
          </p:sp>
        </p:grpSp>
        <p:grpSp>
          <p:nvGrpSpPr>
            <p:cNvPr id="801" name="Google Shape;801;p91"/>
            <p:cNvGrpSpPr/>
            <p:nvPr/>
          </p:nvGrpSpPr>
          <p:grpSpPr>
            <a:xfrm>
              <a:off x="2122866" y="2244455"/>
              <a:ext cx="2752650" cy="1399127"/>
              <a:chOff x="3019505" y="3574907"/>
              <a:chExt cx="3670200" cy="1865503"/>
            </a:xfrm>
          </p:grpSpPr>
          <p:cxnSp>
            <p:nvCxnSpPr>
              <p:cNvPr id="802" name="Google Shape;802;p91"/>
              <p:cNvCxnSpPr/>
              <p:nvPr/>
            </p:nvCxnSpPr>
            <p:spPr>
              <a:xfrm rot="10800000">
                <a:off x="4305992" y="3574907"/>
                <a:ext cx="0" cy="1008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F3F3F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803" name="Google Shape;803;p91"/>
              <p:cNvSpPr txBox="1"/>
              <p:nvPr/>
            </p:nvSpPr>
            <p:spPr>
              <a:xfrm>
                <a:off x="3019505" y="4582710"/>
                <a:ext cx="3670200" cy="85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noise to gradient to achieve (ε, δ)-DP</a:t>
                </a:r>
                <a:endParaRPr sz="1100"/>
              </a:p>
            </p:txBody>
          </p:sp>
        </p:grpSp>
        <p:grpSp>
          <p:nvGrpSpPr>
            <p:cNvPr id="804" name="Google Shape;804;p91"/>
            <p:cNvGrpSpPr/>
            <p:nvPr/>
          </p:nvGrpSpPr>
          <p:grpSpPr>
            <a:xfrm>
              <a:off x="628654" y="1944904"/>
              <a:ext cx="2752650" cy="2472093"/>
              <a:chOff x="1027222" y="3175506"/>
              <a:chExt cx="3670200" cy="3296124"/>
            </a:xfrm>
          </p:grpSpPr>
          <p:sp>
            <p:nvSpPr>
              <p:cNvPr id="805" name="Google Shape;805;p91"/>
              <p:cNvSpPr txBox="1"/>
              <p:nvPr/>
            </p:nvSpPr>
            <p:spPr>
              <a:xfrm>
                <a:off x="1027222" y="5613930"/>
                <a:ext cx="3670200" cy="85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Compose many iterations with advanced composition</a:t>
                </a:r>
                <a:endParaRPr sz="1100"/>
              </a:p>
            </p:txBody>
          </p:sp>
          <p:cxnSp>
            <p:nvCxnSpPr>
              <p:cNvPr id="806" name="Google Shape;806;p91"/>
              <p:cNvCxnSpPr/>
              <p:nvPr/>
            </p:nvCxnSpPr>
            <p:spPr>
              <a:xfrm rot="10800000">
                <a:off x="2130829" y="3175506"/>
                <a:ext cx="0" cy="2284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F3F3F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sp>
        <p:nvSpPr>
          <p:cNvPr id="807" name="Google Shape;807;p91"/>
          <p:cNvSpPr/>
          <p:nvPr/>
        </p:nvSpPr>
        <p:spPr>
          <a:xfrm>
            <a:off x="2033725" y="2141325"/>
            <a:ext cx="96900" cy="1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2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Linear Types for Sensitivity</a:t>
            </a:r>
            <a:endParaRPr sz="2400"/>
          </a:p>
        </p:txBody>
      </p:sp>
      <p:pic>
        <p:nvPicPr>
          <p:cNvPr id="814" name="Google Shape;81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427" y="1401331"/>
            <a:ext cx="98107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2"/>
          <p:cNvSpPr txBox="1"/>
          <p:nvPr/>
        </p:nvSpPr>
        <p:spPr>
          <a:xfrm>
            <a:off x="628650" y="1803098"/>
            <a:ext cx="329979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2-sensitive in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6" name="Google Shape;816;p92"/>
          <p:cNvGrpSpPr/>
          <p:nvPr/>
        </p:nvGrpSpPr>
        <p:grpSpPr>
          <a:xfrm>
            <a:off x="545203" y="2523894"/>
            <a:ext cx="3244298" cy="1785454"/>
            <a:chOff x="726937" y="3365192"/>
            <a:chExt cx="4325731" cy="2380605"/>
          </a:xfrm>
        </p:grpSpPr>
        <p:pic>
          <p:nvPicPr>
            <p:cNvPr id="817" name="Google Shape;817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4668" y="3365192"/>
              <a:ext cx="4318000" cy="92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92"/>
            <p:cNvSpPr/>
            <p:nvPr/>
          </p:nvSpPr>
          <p:spPr>
            <a:xfrm rot="5400000">
              <a:off x="1552852" y="3616432"/>
              <a:ext cx="269738" cy="12192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92"/>
            <p:cNvSpPr txBox="1"/>
            <p:nvPr/>
          </p:nvSpPr>
          <p:spPr>
            <a:xfrm>
              <a:off x="726937" y="4668579"/>
              <a:ext cx="3140767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Context encodes sensitivity of </a:t>
              </a:r>
              <a:r>
                <a:rPr i="1"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20" name="Google Shape;820;p92"/>
            <p:cNvCxnSpPr/>
            <p:nvPr/>
          </p:nvCxnSpPr>
          <p:spPr>
            <a:xfrm>
              <a:off x="1687721" y="4360901"/>
              <a:ext cx="0" cy="335188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821" name="Google Shape;821;p92"/>
          <p:cNvGrpSpPr/>
          <p:nvPr/>
        </p:nvGrpSpPr>
        <p:grpSpPr>
          <a:xfrm>
            <a:off x="4117408" y="947877"/>
            <a:ext cx="4397942" cy="3370271"/>
            <a:chOff x="5489877" y="1945470"/>
            <a:chExt cx="5863923" cy="4493695"/>
          </a:xfrm>
        </p:grpSpPr>
        <p:pic>
          <p:nvPicPr>
            <p:cNvPr id="822" name="Google Shape;822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01692" y="1945470"/>
              <a:ext cx="3086100" cy="110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57900" y="3418063"/>
              <a:ext cx="5295900" cy="134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4" name="Google Shape;824;p92"/>
            <p:cNvSpPr/>
            <p:nvPr/>
          </p:nvSpPr>
          <p:spPr>
            <a:xfrm rot="5400000">
              <a:off x="7257223" y="4282290"/>
              <a:ext cx="269738" cy="1219200"/>
            </a:xfrm>
            <a:prstGeom prst="rightBracket">
              <a:avLst>
                <a:gd fmla="val 8333" name="adj"/>
              </a:avLst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92"/>
            <p:cNvSpPr txBox="1"/>
            <p:nvPr/>
          </p:nvSpPr>
          <p:spPr>
            <a:xfrm>
              <a:off x="5489877" y="5361947"/>
              <a:ext cx="380443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 up sensitivities for each variable</a:t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26" name="Google Shape;826;p92"/>
            <p:cNvCxnSpPr/>
            <p:nvPr/>
          </p:nvCxnSpPr>
          <p:spPr>
            <a:xfrm>
              <a:off x="7392092" y="5026759"/>
              <a:ext cx="0" cy="335188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27" name="Google Shape;827;p92"/>
          <p:cNvSpPr/>
          <p:nvPr/>
        </p:nvSpPr>
        <p:spPr>
          <a:xfrm>
            <a:off x="551001" y="4550488"/>
            <a:ext cx="787511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Fuzz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Jason Reed and Benjamin C Pierce. 2010. </a:t>
            </a:r>
            <a:r>
              <a:rPr i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makes the types grow stronger: a calculus for differential privacy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ICFP 45, 9 (2010).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3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Sensitivity in Functions</a:t>
            </a:r>
            <a:endParaRPr sz="2400"/>
          </a:p>
        </p:txBody>
      </p:sp>
      <p:pic>
        <p:nvPicPr>
          <p:cNvPr id="833" name="Google Shape;83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7398" y="1434962"/>
            <a:ext cx="48387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93"/>
          <p:cNvSpPr/>
          <p:nvPr/>
        </p:nvSpPr>
        <p:spPr>
          <a:xfrm rot="5400000">
            <a:off x="3173791" y="1113478"/>
            <a:ext cx="202304" cy="2315816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93"/>
          <p:cNvSpPr txBox="1"/>
          <p:nvPr/>
        </p:nvSpPr>
        <p:spPr>
          <a:xfrm>
            <a:off x="1585291" y="2633881"/>
            <a:ext cx="3379305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2-sensitive function in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93"/>
          <p:cNvSpPr/>
          <p:nvPr/>
        </p:nvSpPr>
        <p:spPr>
          <a:xfrm rot="5400000">
            <a:off x="5249822" y="1619127"/>
            <a:ext cx="205218" cy="1301608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7" name="Google Shape;837;p93"/>
          <p:cNvCxnSpPr>
            <a:stCxn id="836" idx="2"/>
          </p:cNvCxnSpPr>
          <p:nvPr/>
        </p:nvCxnSpPr>
        <p:spPr>
          <a:xfrm>
            <a:off x="5352431" y="2372540"/>
            <a:ext cx="0" cy="900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8" name="Google Shape;838;p93"/>
          <p:cNvSpPr txBox="1"/>
          <p:nvPr/>
        </p:nvSpPr>
        <p:spPr>
          <a:xfrm>
            <a:off x="3190670" y="3272474"/>
            <a:ext cx="432352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of a 2-sensitive function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9" name="Google Shape;839;p93"/>
          <p:cNvCxnSpPr>
            <a:stCxn id="834" idx="2"/>
          </p:cNvCxnSpPr>
          <p:nvPr/>
        </p:nvCxnSpPr>
        <p:spPr>
          <a:xfrm>
            <a:off x="3274943" y="2372538"/>
            <a:ext cx="0" cy="2514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4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Scaling Sensitivity</a:t>
            </a:r>
            <a:endParaRPr sz="2400"/>
          </a:p>
        </p:txBody>
      </p:sp>
      <p:pic>
        <p:nvPicPr>
          <p:cNvPr id="845" name="Google Shape;84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666" y="1081709"/>
            <a:ext cx="611505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4"/>
          <p:cNvSpPr/>
          <p:nvPr/>
        </p:nvSpPr>
        <p:spPr>
          <a:xfrm rot="5400000">
            <a:off x="4018617" y="477375"/>
            <a:ext cx="202304" cy="2315816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94"/>
          <p:cNvSpPr txBox="1"/>
          <p:nvPr/>
        </p:nvSpPr>
        <p:spPr>
          <a:xfrm>
            <a:off x="2430117" y="1997777"/>
            <a:ext cx="3379305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2-sensitive function in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8" name="Google Shape;848;p94"/>
          <p:cNvCxnSpPr>
            <a:stCxn id="848" idx="2"/>
          </p:cNvCxnSpPr>
          <p:nvPr/>
        </p:nvCxnSpPr>
        <p:spPr>
          <a:xfrm>
            <a:off x="4119770" y="1736435"/>
            <a:ext cx="0" cy="2514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9" name="Google Shape;849;p94"/>
          <p:cNvSpPr/>
          <p:nvPr/>
        </p:nvSpPr>
        <p:spPr>
          <a:xfrm rot="5400000">
            <a:off x="5940591" y="1192808"/>
            <a:ext cx="205218" cy="973618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0" name="Google Shape;850;p94"/>
          <p:cNvCxnSpPr/>
          <p:nvPr/>
        </p:nvCxnSpPr>
        <p:spPr>
          <a:xfrm>
            <a:off x="6048169" y="1782226"/>
            <a:ext cx="0" cy="899933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1" name="Google Shape;851;p94"/>
          <p:cNvSpPr txBox="1"/>
          <p:nvPr/>
        </p:nvSpPr>
        <p:spPr>
          <a:xfrm>
            <a:off x="4025556" y="2682160"/>
            <a:ext cx="432352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2-sensitive expression in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2" name="Google Shape;852;p94"/>
          <p:cNvCxnSpPr/>
          <p:nvPr/>
        </p:nvCxnSpPr>
        <p:spPr>
          <a:xfrm>
            <a:off x="1858825" y="1577008"/>
            <a:ext cx="0" cy="1101411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853" name="Google Shape;853;p94"/>
          <p:cNvSpPr txBox="1"/>
          <p:nvPr/>
        </p:nvSpPr>
        <p:spPr>
          <a:xfrm>
            <a:off x="129105" y="2678419"/>
            <a:ext cx="3777078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is 4-sensitive in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4" name="Google Shape;854;p94"/>
          <p:cNvGrpSpPr/>
          <p:nvPr/>
        </p:nvGrpSpPr>
        <p:grpSpPr>
          <a:xfrm>
            <a:off x="308114" y="3416787"/>
            <a:ext cx="8427245" cy="1388047"/>
            <a:chOff x="410818" y="4555716"/>
            <a:chExt cx="11236326" cy="1850729"/>
          </a:xfrm>
        </p:grpSpPr>
        <p:sp>
          <p:nvSpPr>
            <p:cNvPr id="855" name="Google Shape;855;p94"/>
            <p:cNvSpPr/>
            <p:nvPr/>
          </p:nvSpPr>
          <p:spPr>
            <a:xfrm>
              <a:off x="7036904" y="6046960"/>
              <a:ext cx="1152939" cy="338626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1861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6" name="Google Shape;856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08244" y="4641145"/>
              <a:ext cx="6438900" cy="176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94"/>
            <p:cNvSpPr/>
            <p:nvPr/>
          </p:nvSpPr>
          <p:spPr>
            <a:xfrm>
              <a:off x="410818" y="4555716"/>
              <a:ext cx="4558747" cy="185072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1861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rule </a:t>
              </a:r>
              <a:r>
                <a:rPr i="1"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scales</a:t>
              </a:r>
              <a:r>
                <a:rPr lang="e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context of the argument by the function’s sensitivity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58" name="Google Shape;858;p94"/>
            <p:cNvCxnSpPr>
              <a:stCxn id="857" idx="2"/>
              <a:endCxn id="855" idx="2"/>
            </p:cNvCxnSpPr>
            <p:nvPr/>
          </p:nvCxnSpPr>
          <p:spPr>
            <a:xfrm rot="-5400000">
              <a:off x="5141342" y="3934295"/>
              <a:ext cx="21000" cy="4923300"/>
            </a:xfrm>
            <a:prstGeom prst="bentConnector3">
              <a:avLst>
                <a:gd fmla="val -1095930" name="adj1"/>
              </a:avLst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1100"/>
              <a:t>Data Privacy</a:t>
            </a:r>
            <a:endParaRPr sz="1100"/>
          </a:p>
        </p:txBody>
      </p:sp>
      <p:sp>
        <p:nvSpPr>
          <p:cNvPr id="643" name="Google Shape;643;p77"/>
          <p:cNvSpPr/>
          <p:nvPr/>
        </p:nvSpPr>
        <p:spPr>
          <a:xfrm>
            <a:off x="897775" y="1259378"/>
            <a:ext cx="7232072" cy="337912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EE9D0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b="1" lang="en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reveal trends in the population, without revealing information about individuals</a:t>
            </a:r>
            <a:endParaRPr b="1" sz="4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5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Linear Types for Privacy</a:t>
            </a:r>
            <a:endParaRPr sz="2400"/>
          </a:p>
        </p:txBody>
      </p:sp>
      <p:pic>
        <p:nvPicPr>
          <p:cNvPr id="864" name="Google Shape;86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232" y="1105520"/>
            <a:ext cx="8127118" cy="484739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5"/>
          <p:cNvSpPr/>
          <p:nvPr/>
        </p:nvSpPr>
        <p:spPr>
          <a:xfrm rot="5400000">
            <a:off x="1609614" y="571182"/>
            <a:ext cx="212255" cy="2174185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95"/>
          <p:cNvSpPr txBox="1"/>
          <p:nvPr/>
        </p:nvSpPr>
        <p:spPr>
          <a:xfrm>
            <a:off x="513106" y="1938544"/>
            <a:ext cx="240527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 encodes privacy cost for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7" name="Google Shape;867;p95"/>
          <p:cNvCxnSpPr>
            <a:stCxn id="865" idx="2"/>
            <a:endCxn id="866" idx="0"/>
          </p:cNvCxnSpPr>
          <p:nvPr/>
        </p:nvCxnSpPr>
        <p:spPr>
          <a:xfrm>
            <a:off x="1715742" y="1764402"/>
            <a:ext cx="0" cy="174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8" name="Google Shape;868;p95"/>
          <p:cNvSpPr/>
          <p:nvPr/>
        </p:nvSpPr>
        <p:spPr>
          <a:xfrm rot="5400000">
            <a:off x="5356667" y="1356374"/>
            <a:ext cx="212255" cy="6038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95"/>
          <p:cNvSpPr txBox="1"/>
          <p:nvPr/>
        </p:nvSpPr>
        <p:spPr>
          <a:xfrm>
            <a:off x="4836630" y="2518904"/>
            <a:ext cx="1252329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Privacy parameters</a:t>
            </a:r>
            <a:endParaRPr sz="1100"/>
          </a:p>
        </p:txBody>
      </p:sp>
      <p:cxnSp>
        <p:nvCxnSpPr>
          <p:cNvPr id="870" name="Google Shape;870;p95"/>
          <p:cNvCxnSpPr>
            <a:stCxn id="868" idx="2"/>
            <a:endCxn id="869" idx="0"/>
          </p:cNvCxnSpPr>
          <p:nvPr/>
        </p:nvCxnSpPr>
        <p:spPr>
          <a:xfrm>
            <a:off x="5462795" y="1764402"/>
            <a:ext cx="0" cy="7545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1" name="Google Shape;871;p95"/>
          <p:cNvSpPr/>
          <p:nvPr/>
        </p:nvSpPr>
        <p:spPr>
          <a:xfrm rot="5400000">
            <a:off x="6262367" y="1356374"/>
            <a:ext cx="212255" cy="603800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95"/>
          <p:cNvSpPr txBox="1"/>
          <p:nvPr/>
        </p:nvSpPr>
        <p:spPr>
          <a:xfrm>
            <a:off x="5711268" y="3759173"/>
            <a:ext cx="131445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“Important” variables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3" name="Google Shape;873;p95"/>
          <p:cNvCxnSpPr>
            <a:stCxn id="871" idx="2"/>
            <a:endCxn id="872" idx="0"/>
          </p:cNvCxnSpPr>
          <p:nvPr/>
        </p:nvCxnSpPr>
        <p:spPr>
          <a:xfrm>
            <a:off x="6368495" y="1764402"/>
            <a:ext cx="0" cy="19947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4" name="Google Shape;874;p95"/>
          <p:cNvSpPr/>
          <p:nvPr/>
        </p:nvSpPr>
        <p:spPr>
          <a:xfrm rot="5400000">
            <a:off x="7319530" y="1271777"/>
            <a:ext cx="198815" cy="786436"/>
          </a:xfrm>
          <a:prstGeom prst="rightBracket">
            <a:avLst>
              <a:gd fmla="val 8333" name="adj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95"/>
          <p:cNvSpPr txBox="1"/>
          <p:nvPr/>
        </p:nvSpPr>
        <p:spPr>
          <a:xfrm>
            <a:off x="6757365" y="1930398"/>
            <a:ext cx="1314452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 expression</a:t>
            </a:r>
            <a:endParaRPr sz="1100"/>
          </a:p>
        </p:txBody>
      </p:sp>
      <p:cxnSp>
        <p:nvCxnSpPr>
          <p:cNvPr id="876" name="Google Shape;876;p95"/>
          <p:cNvCxnSpPr>
            <a:stCxn id="874" idx="2"/>
          </p:cNvCxnSpPr>
          <p:nvPr/>
        </p:nvCxnSpPr>
        <p:spPr>
          <a:xfrm flipH="1">
            <a:off x="7414738" y="1764402"/>
            <a:ext cx="4200" cy="1347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6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Privacy Scaling is </a:t>
            </a:r>
            <a:r>
              <a:rPr lang="en" sz="2400">
                <a:solidFill>
                  <a:srgbClr val="9F1827"/>
                </a:solidFill>
              </a:rPr>
              <a:t>Not Allowed</a:t>
            </a:r>
            <a:endParaRPr sz="2400">
              <a:solidFill>
                <a:srgbClr val="9F1827"/>
              </a:solidFill>
            </a:endParaRPr>
          </a:p>
        </p:txBody>
      </p:sp>
      <p:sp>
        <p:nvSpPr>
          <p:cNvPr id="882" name="Google Shape;882;p96"/>
          <p:cNvSpPr/>
          <p:nvPr/>
        </p:nvSpPr>
        <p:spPr>
          <a:xfrm>
            <a:off x="536713" y="4214191"/>
            <a:ext cx="8150087" cy="735496"/>
          </a:xfrm>
          <a:prstGeom prst="roundRect">
            <a:avLst>
              <a:gd fmla="val 16667" name="adj"/>
            </a:avLst>
          </a:prstGeom>
          <a:solidFill>
            <a:srgbClr val="9F1827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 is </a:t>
            </a: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allowed </a:t>
            </a: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(ε,δ)-differential privacy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3" name="Google Shape;883;p96"/>
          <p:cNvGrpSpPr/>
          <p:nvPr/>
        </p:nvGrpSpPr>
        <p:grpSpPr>
          <a:xfrm>
            <a:off x="536713" y="2839082"/>
            <a:ext cx="8150087" cy="1063486"/>
            <a:chOff x="715617" y="3785443"/>
            <a:chExt cx="10866783" cy="1417981"/>
          </a:xfrm>
        </p:grpSpPr>
        <p:sp>
          <p:nvSpPr>
            <p:cNvPr id="884" name="Google Shape;884;p96"/>
            <p:cNvSpPr/>
            <p:nvPr/>
          </p:nvSpPr>
          <p:spPr>
            <a:xfrm>
              <a:off x="715617" y="3785443"/>
              <a:ext cx="10866783" cy="980661"/>
            </a:xfrm>
            <a:prstGeom prst="roundRect">
              <a:avLst>
                <a:gd fmla="val 16667" name="adj"/>
              </a:avLst>
            </a:prstGeom>
            <a:solidFill>
              <a:srgbClr val="4E7F50"/>
            </a:solidFill>
            <a:ln cap="flat" cmpd="sng" w="12700">
              <a:solidFill>
                <a:srgbClr val="1861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Scaling is </a:t>
              </a:r>
              <a:r>
                <a:rPr b="1"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allowed</a:t>
              </a:r>
              <a:r>
                <a:rPr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in ε-differential privacy (“group privacy”)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96"/>
            <p:cNvSpPr txBox="1"/>
            <p:nvPr/>
          </p:nvSpPr>
          <p:spPr>
            <a:xfrm>
              <a:off x="1379882" y="4834092"/>
              <a:ext cx="94322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Used in </a:t>
              </a:r>
              <a:r>
                <a:rPr i="1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Fuzz</a:t>
              </a: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(Reed &amp; Pierce 2010) and </a:t>
              </a:r>
              <a:r>
                <a:rPr i="1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DFuzz</a:t>
              </a: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(Gaboardi et al. 2013)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6" name="Google Shape;88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13" y="1382286"/>
            <a:ext cx="66198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6"/>
          <p:cNvSpPr/>
          <p:nvPr/>
        </p:nvSpPr>
        <p:spPr>
          <a:xfrm>
            <a:off x="1034912" y="1047719"/>
            <a:ext cx="1061829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F000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✗</a:t>
            </a:r>
            <a:endParaRPr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7"/>
          <p:cNvSpPr/>
          <p:nvPr/>
        </p:nvSpPr>
        <p:spPr>
          <a:xfrm>
            <a:off x="4516402" y="4114110"/>
            <a:ext cx="1232453" cy="3478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97"/>
          <p:cNvSpPr/>
          <p:nvPr/>
        </p:nvSpPr>
        <p:spPr>
          <a:xfrm>
            <a:off x="6877878" y="4075043"/>
            <a:ext cx="1232453" cy="34787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97"/>
          <p:cNvSpPr/>
          <p:nvPr/>
        </p:nvSpPr>
        <p:spPr>
          <a:xfrm>
            <a:off x="1732515" y="1769165"/>
            <a:ext cx="824948" cy="358429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97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Duet’s Two Languages</a:t>
            </a:r>
            <a:endParaRPr sz="2400"/>
          </a:p>
        </p:txBody>
      </p:sp>
      <p:pic>
        <p:nvPicPr>
          <p:cNvPr id="896" name="Google Shape;89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284" y="1137409"/>
            <a:ext cx="38576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97"/>
          <p:cNvSpPr txBox="1"/>
          <p:nvPr/>
        </p:nvSpPr>
        <p:spPr>
          <a:xfrm>
            <a:off x="5029200" y="1272875"/>
            <a:ext cx="3637722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E7F50"/>
                </a:solidFill>
                <a:latin typeface="Calibri"/>
                <a:ea typeface="Calibri"/>
                <a:cs typeface="Calibri"/>
                <a:sym typeface="Calibri"/>
              </a:rPr>
              <a:t>Sensitivity language: </a:t>
            </a: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 allowed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8" name="Google Shape;898;p97"/>
          <p:cNvCxnSpPr>
            <a:stCxn id="897" idx="2"/>
            <a:endCxn id="894" idx="2"/>
          </p:cNvCxnSpPr>
          <p:nvPr/>
        </p:nvCxnSpPr>
        <p:spPr>
          <a:xfrm flipH="1" rot="5400000">
            <a:off x="4427511" y="-155095"/>
            <a:ext cx="138000" cy="4703100"/>
          </a:xfrm>
          <a:prstGeom prst="bentConnector3">
            <a:avLst>
              <a:gd fmla="val -124308" name="adj1"/>
            </a:avLst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99" name="Google Shape;89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25" y="3843338"/>
            <a:ext cx="82105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 txBox="1"/>
          <p:nvPr/>
        </p:nvSpPr>
        <p:spPr>
          <a:xfrm>
            <a:off x="1503293" y="2882925"/>
            <a:ext cx="3307246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F1827"/>
                </a:solidFill>
                <a:latin typeface="Calibri"/>
                <a:ea typeface="Calibri"/>
                <a:cs typeface="Calibri"/>
                <a:sym typeface="Calibri"/>
              </a:rPr>
              <a:t>Privacy language: </a:t>
            </a: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scaling allowed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1" name="Google Shape;901;p97"/>
          <p:cNvCxnSpPr>
            <a:stCxn id="900" idx="3"/>
            <a:endCxn id="892" idx="0"/>
          </p:cNvCxnSpPr>
          <p:nvPr/>
        </p:nvCxnSpPr>
        <p:spPr>
          <a:xfrm>
            <a:off x="4810538" y="3379215"/>
            <a:ext cx="322200" cy="735000"/>
          </a:xfrm>
          <a:prstGeom prst="bentConnector2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02" name="Google Shape;902;p97"/>
          <p:cNvCxnSpPr>
            <a:stCxn id="900" idx="3"/>
            <a:endCxn id="893" idx="0"/>
          </p:cNvCxnSpPr>
          <p:nvPr/>
        </p:nvCxnSpPr>
        <p:spPr>
          <a:xfrm>
            <a:off x="4810538" y="3379215"/>
            <a:ext cx="2683500" cy="695700"/>
          </a:xfrm>
          <a:prstGeom prst="bentConnector2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03" name="Google Shape;903;p97"/>
          <p:cNvCxnSpPr/>
          <p:nvPr/>
        </p:nvCxnSpPr>
        <p:spPr>
          <a:xfrm>
            <a:off x="628650" y="2733261"/>
            <a:ext cx="788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98"/>
          <p:cNvPicPr preferRelativeResize="0"/>
          <p:nvPr/>
        </p:nvPicPr>
        <p:blipFill rotWithShape="1">
          <a:blip r:embed="rId3">
            <a:alphaModFix/>
          </a:blip>
          <a:srcRect b="0" l="0" r="0" t="14022"/>
          <a:stretch/>
        </p:blipFill>
        <p:spPr>
          <a:xfrm>
            <a:off x="1364450" y="1556850"/>
            <a:ext cx="6415099" cy="18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100"/>
            <a:ext cx="8839204" cy="10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98"/>
          <p:cNvSpPr txBox="1"/>
          <p:nvPr/>
        </p:nvSpPr>
        <p:spPr>
          <a:xfrm>
            <a:off x="335025" y="3172800"/>
            <a:ext cx="832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when given related initial configurations and evaluation outputs, then those outputs are related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9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Empirical Results (Accuracy of Trained Models)</a:t>
            </a:r>
            <a:endParaRPr sz="2400"/>
          </a:p>
        </p:txBody>
      </p:sp>
      <p:pic>
        <p:nvPicPr>
          <p:cNvPr id="916" name="Google Shape;91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4" y="1056896"/>
            <a:ext cx="6583908" cy="380085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99"/>
          <p:cNvSpPr/>
          <p:nvPr/>
        </p:nvSpPr>
        <p:spPr>
          <a:xfrm>
            <a:off x="6834621" y="1623840"/>
            <a:ext cx="2109300" cy="2276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Duet programs produce state-of-the-art accuracy in private linear models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0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Benefit of Differential Privacy Variants</a:t>
            </a:r>
            <a:endParaRPr sz="2400"/>
          </a:p>
        </p:txBody>
      </p:sp>
      <p:pic>
        <p:nvPicPr>
          <p:cNvPr id="923" name="Google Shape;923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078069"/>
            <a:ext cx="4741433" cy="369136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0"/>
          <p:cNvSpPr/>
          <p:nvPr/>
        </p:nvSpPr>
        <p:spPr>
          <a:xfrm>
            <a:off x="411480" y="3840480"/>
            <a:ext cx="436500" cy="52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34863"/>
            <a:ext cx="6097387" cy="380703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00"/>
          <p:cNvSpPr/>
          <p:nvPr/>
        </p:nvSpPr>
        <p:spPr>
          <a:xfrm>
            <a:off x="6097386" y="1197033"/>
            <a:ext cx="2755800" cy="2905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Recent privacy variants yield </a:t>
            </a:r>
            <a:r>
              <a:rPr b="1"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accuracy</a:t>
            </a: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at the </a:t>
            </a:r>
            <a:r>
              <a:rPr b="1"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 level of privacy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1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Empirical Results (Typechecker Performance)</a:t>
            </a:r>
            <a:endParaRPr sz="2400"/>
          </a:p>
        </p:txBody>
      </p:sp>
      <p:pic>
        <p:nvPicPr>
          <p:cNvPr id="932" name="Google Shape;93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012" y="1371600"/>
            <a:ext cx="4406312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1"/>
          <p:cNvSpPr/>
          <p:nvPr/>
        </p:nvSpPr>
        <p:spPr>
          <a:xfrm>
            <a:off x="5629275" y="1352377"/>
            <a:ext cx="3166630" cy="290529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Typechecker computes privacy cost of complex programs in </a:t>
            </a:r>
            <a:r>
              <a:rPr b="1"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milliseconds</a:t>
            </a:r>
            <a:endParaRPr b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02"/>
          <p:cNvSpPr txBox="1"/>
          <p:nvPr>
            <p:ph type="ctrTitle"/>
          </p:nvPr>
        </p:nvSpPr>
        <p:spPr>
          <a:xfrm>
            <a:off x="1143000" y="1159556"/>
            <a:ext cx="6858000" cy="1625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D</a:t>
            </a:r>
            <a:r>
              <a:rPr lang="en" sz="7200"/>
              <a:t>DUO</a:t>
            </a:r>
            <a:r>
              <a:rPr lang="en" sz="7200">
                <a:solidFill>
                  <a:srgbClr val="7ECEFD"/>
                </a:solidFill>
              </a:rPr>
              <a:t>:</a:t>
            </a:r>
            <a:br>
              <a:rPr lang="en" sz="7200">
                <a:solidFill>
                  <a:srgbClr val="7ECEFD"/>
                </a:solidFill>
              </a:rPr>
            </a:br>
            <a:r>
              <a:rPr lang="en" sz="4000">
                <a:solidFill>
                  <a:srgbClr val="7ECEFD"/>
                </a:solidFill>
              </a:rPr>
              <a:t>General-Purpose Dynamic Analysis for Differential Privacy</a:t>
            </a:r>
            <a:endParaRPr sz="4000">
              <a:solidFill>
                <a:srgbClr val="7ECEFD"/>
              </a:solidFill>
            </a:endParaRPr>
          </a:p>
        </p:txBody>
      </p:sp>
      <p:sp>
        <p:nvSpPr>
          <p:cNvPr id="939" name="Google Shape;939;p102"/>
          <p:cNvSpPr txBox="1"/>
          <p:nvPr/>
        </p:nvSpPr>
        <p:spPr>
          <a:xfrm>
            <a:off x="2070150" y="3077500"/>
            <a:ext cx="5003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Published at CSF 2021)</a:t>
            </a:r>
            <a:endParaRPr sz="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3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Contributions!</a:t>
            </a:r>
            <a:endParaRPr/>
          </a:p>
        </p:txBody>
      </p:sp>
      <p:sp>
        <p:nvSpPr>
          <p:cNvPr id="945" name="Google Shape;945;p103"/>
          <p:cNvSpPr txBox="1"/>
          <p:nvPr>
            <p:ph idx="1" type="body"/>
          </p:nvPr>
        </p:nvSpPr>
        <p:spPr>
          <a:xfrm>
            <a:off x="676200" y="1111475"/>
            <a:ext cx="7839000" cy="347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Spectral"/>
              <a:buChar char="●"/>
            </a:pPr>
            <a:r>
              <a:rPr lang="en" sz="2200">
                <a:latin typeface="Spectral"/>
                <a:ea typeface="Spectral"/>
                <a:cs typeface="Spectral"/>
                <a:sym typeface="Spectral"/>
              </a:rPr>
              <a:t>i</a:t>
            </a:r>
            <a:r>
              <a:rPr lang="en" sz="2200">
                <a:latin typeface="Spectral"/>
                <a:ea typeface="Spectral"/>
                <a:cs typeface="Spectral"/>
                <a:sym typeface="Spectral"/>
              </a:rPr>
              <a:t>ncludes all base types </a:t>
            </a:r>
            <a:br>
              <a:rPr lang="en" sz="2200">
                <a:latin typeface="Spectral"/>
                <a:ea typeface="Spectral"/>
                <a:cs typeface="Spectral"/>
                <a:sym typeface="Spectral"/>
              </a:rPr>
            </a:br>
            <a:endParaRPr sz="2200">
              <a:latin typeface="Spectral"/>
              <a:ea typeface="Spectral"/>
              <a:cs typeface="Spectral"/>
              <a:sym typeface="Spectr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Spectral"/>
              <a:buChar char="●"/>
            </a:pPr>
            <a:r>
              <a:rPr lang="en" sz="2200">
                <a:latin typeface="Spectral"/>
                <a:ea typeface="Spectral"/>
                <a:cs typeface="Spectral"/>
                <a:sym typeface="Spectral"/>
              </a:rPr>
              <a:t>general language operations</a:t>
            </a:r>
            <a:br>
              <a:rPr lang="en" sz="2200">
                <a:latin typeface="Spectral"/>
                <a:ea typeface="Spectral"/>
                <a:cs typeface="Spectral"/>
                <a:sym typeface="Spectral"/>
              </a:rPr>
            </a:br>
            <a:endParaRPr sz="2200">
              <a:latin typeface="Spectral"/>
              <a:ea typeface="Spectral"/>
              <a:cs typeface="Spectral"/>
              <a:sym typeface="Spectr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Spectral"/>
              <a:buChar char="●"/>
            </a:pPr>
            <a:r>
              <a:rPr lang="en" sz="2200">
                <a:latin typeface="Spectral"/>
                <a:ea typeface="Spectral"/>
                <a:cs typeface="Spectral"/>
                <a:sym typeface="Spectral"/>
              </a:rPr>
              <a:t>various notions of sensitivity </a:t>
            </a:r>
            <a:br>
              <a:rPr lang="en" sz="2200">
                <a:latin typeface="Spectral"/>
                <a:ea typeface="Spectral"/>
                <a:cs typeface="Spectral"/>
                <a:sym typeface="Spectral"/>
              </a:rPr>
            </a:br>
            <a:endParaRPr sz="2200">
              <a:latin typeface="Spectral"/>
              <a:ea typeface="Spectral"/>
              <a:cs typeface="Spectral"/>
              <a:sym typeface="Spectr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Spectral"/>
              <a:buChar char="●"/>
            </a:pPr>
            <a:r>
              <a:rPr lang="en" sz="2200">
                <a:latin typeface="Spectral"/>
                <a:ea typeface="Spectral"/>
                <a:cs typeface="Spectral"/>
                <a:sym typeface="Spectral"/>
              </a:rPr>
              <a:t>advanced privacy variants</a:t>
            </a:r>
            <a:br>
              <a:rPr lang="en" sz="2200">
                <a:latin typeface="Spectral"/>
                <a:ea typeface="Spectral"/>
                <a:cs typeface="Spectral"/>
                <a:sym typeface="Spectral"/>
              </a:rPr>
            </a:br>
            <a:endParaRPr sz="2200">
              <a:latin typeface="Spectral"/>
              <a:ea typeface="Spectral"/>
              <a:cs typeface="Spectral"/>
              <a:sym typeface="Spectr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Spectral"/>
              <a:buChar char="●"/>
            </a:pPr>
            <a:r>
              <a:rPr lang="en" sz="2200">
                <a:latin typeface="Spectral"/>
                <a:ea typeface="Spectral"/>
                <a:cs typeface="Spectral"/>
                <a:sym typeface="Spectral"/>
              </a:rPr>
              <a:t>generalizes to all future possible arbitrary inputs</a:t>
            </a:r>
            <a:endParaRPr sz="22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4"/>
          <p:cNvSpPr txBox="1"/>
          <p:nvPr>
            <p:ph type="title"/>
          </p:nvPr>
        </p:nvSpPr>
        <p:spPr>
          <a:xfrm>
            <a:off x="628650" y="273844"/>
            <a:ext cx="7886700" cy="648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DDUO gets its name from...</a:t>
            </a:r>
            <a:endParaRPr/>
          </a:p>
        </p:txBody>
      </p:sp>
      <p:pic>
        <p:nvPicPr>
          <p:cNvPr id="951" name="Google Shape;95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750" y="922144"/>
            <a:ext cx="5208512" cy="3916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8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Why Do We Need Differential Privacy?</a:t>
            </a:r>
            <a:endParaRPr sz="2400"/>
          </a:p>
        </p:txBody>
      </p:sp>
      <p:sp>
        <p:nvSpPr>
          <p:cNvPr id="649" name="Google Shape;649;p78"/>
          <p:cNvSpPr txBox="1"/>
          <p:nvPr>
            <p:ph idx="1" type="body"/>
          </p:nvPr>
        </p:nvSpPr>
        <p:spPr>
          <a:xfrm>
            <a:off x="628649" y="1111469"/>
            <a:ext cx="5294168" cy="38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" sz="2700"/>
              <a:t>Ad-hoc privacy techniques (e.g. a</a:t>
            </a:r>
            <a:r>
              <a:rPr lang="en" sz="2700"/>
              <a:t>nonymization)</a:t>
            </a:r>
            <a:r>
              <a:rPr lang="en" sz="2700"/>
              <a:t> can’t guarantee privacy</a:t>
            </a:r>
            <a:br>
              <a:rPr lang="en" sz="2700"/>
            </a:br>
            <a:endParaRPr sz="27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" sz="2700"/>
              <a:t>Subject to</a:t>
            </a:r>
            <a:r>
              <a:rPr lang="en" sz="2700">
                <a:solidFill>
                  <a:schemeClr val="accent4"/>
                </a:solidFill>
              </a:rPr>
              <a:t> re-identification</a:t>
            </a:r>
            <a:r>
              <a:rPr lang="en" sz="2700"/>
              <a:t> attacks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Netflix recommender algorithm prize </a:t>
            </a:r>
            <a:r>
              <a:rPr lang="en" sz="2400">
                <a:solidFill>
                  <a:schemeClr val="dk2"/>
                </a:solidFill>
              </a:rPr>
              <a:t>(Narayanan et al.)</a:t>
            </a:r>
            <a:endParaRPr sz="1100"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NYC taxi data </a:t>
            </a:r>
            <a:r>
              <a:rPr lang="en" sz="2400">
                <a:solidFill>
                  <a:schemeClr val="dk2"/>
                </a:solidFill>
              </a:rPr>
              <a:t>(Anthony Tockar)</a:t>
            </a:r>
            <a:endParaRPr sz="2400">
              <a:solidFill>
                <a:schemeClr val="dk2"/>
              </a:solidFill>
            </a:endParaRPr>
          </a:p>
        </p:txBody>
      </p:sp>
      <p:grpSp>
        <p:nvGrpSpPr>
          <p:cNvPr id="650" name="Google Shape;650;p78"/>
          <p:cNvGrpSpPr/>
          <p:nvPr/>
        </p:nvGrpSpPr>
        <p:grpSpPr>
          <a:xfrm>
            <a:off x="6199816" y="1063237"/>
            <a:ext cx="2341040" cy="524554"/>
            <a:chOff x="5004079" y="1517758"/>
            <a:chExt cx="3880155" cy="869421"/>
          </a:xfrm>
        </p:grpSpPr>
        <p:pic>
          <p:nvPicPr>
            <p:cNvPr descr="his image rendered as PNG in" id="651" name="Google Shape;651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04079" y="1540185"/>
              <a:ext cx="1768510" cy="8245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le:New-imdb-logo.png" id="652" name="Google Shape;652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75295" y="1517758"/>
              <a:ext cx="1808939" cy="8694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78"/>
            <p:cNvSpPr txBox="1"/>
            <p:nvPr/>
          </p:nvSpPr>
          <p:spPr>
            <a:xfrm>
              <a:off x="6753716" y="1767802"/>
              <a:ext cx="359081" cy="38259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78"/>
          <p:cNvGrpSpPr/>
          <p:nvPr/>
        </p:nvGrpSpPr>
        <p:grpSpPr>
          <a:xfrm>
            <a:off x="6598790" y="2049002"/>
            <a:ext cx="1942066" cy="2763757"/>
            <a:chOff x="5888334" y="2670390"/>
            <a:chExt cx="2735664" cy="3893129"/>
          </a:xfrm>
        </p:grpSpPr>
        <p:pic>
          <p:nvPicPr>
            <p:cNvPr descr="ooperraw-image1.png" id="655" name="Google Shape;65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88334" y="4519370"/>
              <a:ext cx="2735664" cy="2044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baraw-image.png" id="656" name="Google Shape;656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88334" y="2670390"/>
              <a:ext cx="2735664" cy="18489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Product: </a:t>
            </a:r>
            <a:r>
              <a:rPr lang="en" sz="3600"/>
              <a:t>DDUO makes it easy to automatically enforce privacy </a:t>
            </a:r>
            <a:endParaRPr sz="3500"/>
          </a:p>
        </p:txBody>
      </p:sp>
      <p:pic>
        <p:nvPicPr>
          <p:cNvPr id="957" name="Google Shape;957;p105"/>
          <p:cNvPicPr preferRelativeResize="0"/>
          <p:nvPr/>
        </p:nvPicPr>
        <p:blipFill rotWithShape="1">
          <a:blip r:embed="rId3">
            <a:alphaModFix/>
          </a:blip>
          <a:srcRect b="0" l="1603" r="0" t="0"/>
          <a:stretch/>
        </p:blipFill>
        <p:spPr>
          <a:xfrm>
            <a:off x="193675" y="1413925"/>
            <a:ext cx="6782973" cy="23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05"/>
          <p:cNvSpPr txBox="1"/>
          <p:nvPr/>
        </p:nvSpPr>
        <p:spPr>
          <a:xfrm>
            <a:off x="6865175" y="1345050"/>
            <a:ext cx="2278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Economica"/>
              <a:buChar char="●"/>
            </a:pPr>
            <a:r>
              <a:rPr lang="en" sz="2200">
                <a:latin typeface="Economica"/>
                <a:ea typeface="Economica"/>
                <a:cs typeface="Economica"/>
                <a:sym typeface="Economica"/>
              </a:rPr>
              <a:t>Usable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Economica"/>
              <a:buChar char="●"/>
            </a:pPr>
            <a:r>
              <a:rPr lang="en" sz="2200">
                <a:latin typeface="Economica"/>
                <a:ea typeface="Economica"/>
                <a:cs typeface="Economica"/>
                <a:sym typeface="Economica"/>
              </a:rPr>
              <a:t>For non-experts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Economica"/>
              <a:buChar char="●"/>
            </a:pPr>
            <a:r>
              <a:rPr lang="en" sz="2200">
                <a:latin typeface="Economica"/>
                <a:ea typeface="Economica"/>
                <a:cs typeface="Economica"/>
                <a:sym typeface="Economica"/>
              </a:rPr>
              <a:t>Capable of complex algorithms</a:t>
            </a:r>
            <a:endParaRPr sz="2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6"/>
          <p:cNvSpPr txBox="1"/>
          <p:nvPr>
            <p:ph type="title"/>
          </p:nvPr>
        </p:nvSpPr>
        <p:spPr>
          <a:xfrm>
            <a:off x="628650" y="198519"/>
            <a:ext cx="7886700" cy="648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DDUO is prototyped in Python</a:t>
            </a:r>
            <a:endParaRPr/>
          </a:p>
        </p:txBody>
      </p:sp>
      <p:sp>
        <p:nvSpPr>
          <p:cNvPr id="964" name="Google Shape;964;p106"/>
          <p:cNvSpPr txBox="1"/>
          <p:nvPr>
            <p:ph idx="1" type="body"/>
          </p:nvPr>
        </p:nvSpPr>
        <p:spPr>
          <a:xfrm>
            <a:off x="652500" y="922150"/>
            <a:ext cx="7839000" cy="201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Does not require the programmer to write any additional type annotations.</a:t>
            </a:r>
            <a:br>
              <a:rPr lang="en" sz="1700">
                <a:latin typeface="Spectral"/>
                <a:ea typeface="Spectral"/>
                <a:cs typeface="Spectral"/>
                <a:sym typeface="Spectral"/>
              </a:rPr>
            </a:b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Spectral"/>
              <a:buChar char="●"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In many cases, DDUO can verify differential privacy for essentially unmodified Python programs.</a:t>
            </a:r>
            <a:b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</a:br>
            <a:endParaRPr sz="1700">
              <a:solidFill>
                <a:srgbClr val="222222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Spectral"/>
              <a:buChar char="●"/>
            </a:pPr>
            <a:r>
              <a:rPr lang="en" sz="1700">
                <a:solidFill>
                  <a:srgbClr val="222222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easily integrated with popular libraries like Pandas and NumPy.</a:t>
            </a:r>
            <a:endParaRPr sz="1700">
              <a:solidFill>
                <a:srgbClr val="222222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65" name="Google Shape;965;p106"/>
          <p:cNvPicPr preferRelativeResize="0"/>
          <p:nvPr/>
        </p:nvPicPr>
        <p:blipFill rotWithShape="1">
          <a:blip r:embed="rId3">
            <a:alphaModFix/>
          </a:blip>
          <a:srcRect b="40412" l="0" r="0" t="16038"/>
          <a:stretch/>
        </p:blipFill>
        <p:spPr>
          <a:xfrm>
            <a:off x="3963900" y="3353374"/>
            <a:ext cx="4527600" cy="9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700" y="2797450"/>
            <a:ext cx="2981300" cy="20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7"/>
          <p:cNvSpPr txBox="1"/>
          <p:nvPr>
            <p:ph type="title"/>
          </p:nvPr>
        </p:nvSpPr>
        <p:spPr>
          <a:xfrm>
            <a:off x="628650" y="101669"/>
            <a:ext cx="7886700" cy="648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DDUO Overview</a:t>
            </a:r>
            <a:endParaRPr/>
          </a:p>
        </p:txBody>
      </p:sp>
      <p:sp>
        <p:nvSpPr>
          <p:cNvPr id="972" name="Google Shape;972;p107"/>
          <p:cNvSpPr txBox="1"/>
          <p:nvPr>
            <p:ph idx="1" type="body"/>
          </p:nvPr>
        </p:nvSpPr>
        <p:spPr>
          <a:xfrm>
            <a:off x="322825" y="749975"/>
            <a:ext cx="5294100" cy="415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DDUO </a:t>
            </a:r>
            <a:r>
              <a:rPr b="1" lang="en" sz="1700">
                <a:latin typeface="Spectral"/>
                <a:ea typeface="Spectral"/>
                <a:cs typeface="Spectral"/>
                <a:sym typeface="Spectral"/>
              </a:rPr>
              <a:t>d</a:t>
            </a:r>
            <a:r>
              <a:rPr b="1" lang="en" sz="1700">
                <a:latin typeface="Spectral"/>
                <a:ea typeface="Spectral"/>
                <a:cs typeface="Spectral"/>
                <a:sym typeface="Spectral"/>
              </a:rPr>
              <a:t>ata sources</a:t>
            </a: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 are wrappers around sensitive data.</a:t>
            </a:r>
            <a:br>
              <a:rPr lang="en" sz="1700">
                <a:latin typeface="Spectral"/>
                <a:ea typeface="Spectral"/>
                <a:cs typeface="Spectral"/>
                <a:sym typeface="Spectral"/>
              </a:rPr>
            </a:b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DDUO tracks the sensitivity of a value to changes in the program’s inputs using a sensitivity environment mapping input </a:t>
            </a:r>
            <a:r>
              <a:rPr i="1" lang="en" sz="1700">
                <a:latin typeface="Spectral"/>
                <a:ea typeface="Spectral"/>
                <a:cs typeface="Spectral"/>
                <a:sym typeface="Spectral"/>
              </a:rPr>
              <a:t>data sources</a:t>
            </a: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 to </a:t>
            </a:r>
            <a:r>
              <a:rPr i="1" lang="en" sz="1700">
                <a:latin typeface="Spectral"/>
                <a:ea typeface="Spectral"/>
                <a:cs typeface="Spectral"/>
                <a:sym typeface="Spectral"/>
              </a:rPr>
              <a:t>sensitivities</a:t>
            </a: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.</a:t>
            </a:r>
            <a:br>
              <a:rPr lang="en" sz="1700">
                <a:latin typeface="Spectral"/>
                <a:ea typeface="Spectral"/>
                <a:cs typeface="Spectral"/>
                <a:sym typeface="Spectral"/>
              </a:rPr>
            </a:b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Sensitivity environments of 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Sensitive</a:t>
            </a: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 objects update as operations are applied to them (f (x ) = x + x).</a:t>
            </a:r>
            <a:br>
              <a:rPr lang="en" sz="1700">
                <a:latin typeface="Spectral"/>
                <a:ea typeface="Spectral"/>
                <a:cs typeface="Spectral"/>
                <a:sym typeface="Spectral"/>
              </a:rPr>
            </a:b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DDUO tracks total privacy cost using objects called </a:t>
            </a:r>
            <a:r>
              <a:rPr b="1" lang="en" sz="1700">
                <a:latin typeface="Spectral"/>
                <a:ea typeface="Spectral"/>
                <a:cs typeface="Spectral"/>
                <a:sym typeface="Spectral"/>
              </a:rPr>
              <a:t>privacy odometers</a:t>
            </a: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.</a:t>
            </a:r>
            <a:br>
              <a:rPr lang="en" sz="1700">
                <a:latin typeface="Spectral"/>
                <a:ea typeface="Spectral"/>
                <a:cs typeface="Spectral"/>
                <a:sym typeface="Spectral"/>
              </a:rPr>
            </a:b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DDUO also allows the analyst to place upper bounds on total privacy cost (i.e. a privacy budget) using </a:t>
            </a:r>
            <a:r>
              <a:rPr b="1" lang="en" sz="1700">
                <a:latin typeface="Spectral"/>
                <a:ea typeface="Spectral"/>
                <a:cs typeface="Spectral"/>
                <a:sym typeface="Spectral"/>
              </a:rPr>
              <a:t>privacy filters</a:t>
            </a: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.</a:t>
            </a:r>
            <a:endParaRPr sz="17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73" name="Google Shape;973;p107"/>
          <p:cNvPicPr preferRelativeResize="0"/>
          <p:nvPr/>
        </p:nvPicPr>
        <p:blipFill rotWithShape="1">
          <a:blip r:embed="rId3">
            <a:alphaModFix/>
          </a:blip>
          <a:srcRect b="40412" l="0" r="24397" t="16038"/>
          <a:stretch/>
        </p:blipFill>
        <p:spPr>
          <a:xfrm>
            <a:off x="5799900" y="3540838"/>
            <a:ext cx="3250398" cy="91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900" y="749983"/>
            <a:ext cx="3250399" cy="226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Analysis: Object Proxies</a:t>
            </a:r>
            <a:endParaRPr/>
          </a:p>
        </p:txBody>
      </p:sp>
      <p:sp>
        <p:nvSpPr>
          <p:cNvPr id="980" name="Google Shape;980;p108"/>
          <p:cNvSpPr txBox="1"/>
          <p:nvPr>
            <p:ph idx="2" type="body"/>
          </p:nvPr>
        </p:nvSpPr>
        <p:spPr>
          <a:xfrm>
            <a:off x="4789375" y="1299625"/>
            <a:ext cx="4303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Sensitive(&lt;'DataFrame'&gt;,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b="1" i="1" lang="en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 ↦ 1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, L∞)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Sensitive(&lt;'DataFrame'&gt;,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b="1" i="1" lang="en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 ↦ 1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, L∞)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"/>
              <a:t> 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Sensitive(&lt;'DataFrame'&gt;,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b="1" i="1" lang="en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 ↦ 2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, L∞)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 (Sensitive(&lt;'DataFrame'&gt;,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b="1" i="1" lang="en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 ↦ 5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, L∞),Sensitive(&lt;'DataFrame'&gt;,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b="1" i="1" lang="en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 ↦ ∞</a:t>
            </a: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, L∞))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81" name="Google Shape;9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527600" cy="315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9"/>
          <p:cNvSpPr txBox="1"/>
          <p:nvPr>
            <p:ph type="title"/>
          </p:nvPr>
        </p:nvSpPr>
        <p:spPr>
          <a:xfrm>
            <a:off x="628650" y="101669"/>
            <a:ext cx="7886700" cy="648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Side-effects/Mutation</a:t>
            </a:r>
            <a:endParaRPr/>
          </a:p>
        </p:txBody>
      </p:sp>
      <p:sp>
        <p:nvSpPr>
          <p:cNvPr id="987" name="Google Shape;987;p109"/>
          <p:cNvSpPr txBox="1"/>
          <p:nvPr>
            <p:ph idx="1" type="body"/>
          </p:nvPr>
        </p:nvSpPr>
        <p:spPr>
          <a:xfrm>
            <a:off x="322825" y="967675"/>
            <a:ext cx="4820700" cy="3939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Since DDUO attaches sensitivity environments to </a:t>
            </a:r>
            <a:r>
              <a:rPr b="1" lang="en" sz="1700">
                <a:latin typeface="Spectral"/>
                <a:ea typeface="Spectral"/>
                <a:cs typeface="Spectral"/>
                <a:sym typeface="Spectral"/>
              </a:rPr>
              <a:t>values (instead of variables)</a:t>
            </a: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, the use of side effects does not affect the soundness of the analysis</a:t>
            </a:r>
            <a:br>
              <a:rPr lang="en" sz="1700">
                <a:latin typeface="Spectral"/>
                <a:ea typeface="Spectral"/>
                <a:cs typeface="Spectral"/>
                <a:sym typeface="Spectral"/>
              </a:rPr>
            </a:b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When a program variable is updated to reference a new value, that value’s </a:t>
            </a:r>
            <a:r>
              <a:rPr b="1" lang="en" sz="1700">
                <a:latin typeface="Spectral"/>
                <a:ea typeface="Spectral"/>
                <a:cs typeface="Spectral"/>
                <a:sym typeface="Spectral"/>
              </a:rPr>
              <a:t>sensitivity environment remains attached</a:t>
            </a: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.</a:t>
            </a:r>
            <a:br>
              <a:rPr lang="en" sz="1700">
                <a:latin typeface="Spectral"/>
                <a:ea typeface="Spectral"/>
                <a:cs typeface="Spectral"/>
                <a:sym typeface="Spectral"/>
              </a:rPr>
            </a:b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more capable than traditional type-based static analysis, due to the additional challenges there (e.g. aliasing).</a:t>
            </a:r>
            <a:endParaRPr sz="17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88" name="Google Shape;988;p109"/>
          <p:cNvPicPr preferRelativeResize="0"/>
          <p:nvPr/>
        </p:nvPicPr>
        <p:blipFill rotWithShape="1">
          <a:blip r:embed="rId3">
            <a:alphaModFix/>
          </a:blip>
          <a:srcRect b="1597" l="0" r="0" t="1597"/>
          <a:stretch/>
        </p:blipFill>
        <p:spPr>
          <a:xfrm>
            <a:off x="5313300" y="967675"/>
            <a:ext cx="3723100" cy="12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09"/>
          <p:cNvSpPr txBox="1"/>
          <p:nvPr/>
        </p:nvSpPr>
        <p:spPr>
          <a:xfrm>
            <a:off x="5313350" y="2539475"/>
            <a:ext cx="3723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&gt;&gt;&gt;</a:t>
            </a:r>
            <a:r>
              <a:rPr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i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Sensitive(&lt;'DataFrame'&gt;,</a:t>
            </a:r>
            <a:r>
              <a:rPr i="1" lang="en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b="1" i="1" lang="en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 ↦ 20</a:t>
            </a:r>
            <a:r>
              <a:rPr i="1"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L∞)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 </a:t>
            </a:r>
            <a:endParaRPr/>
          </a:p>
        </p:txBody>
      </p:sp>
      <p:sp>
        <p:nvSpPr>
          <p:cNvPr id="995" name="Google Shape;995;p110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Branching on sensitive values is disallowed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We don’t want this anyway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Static Analysis: Take the max!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Dynamic Analysis: …?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</a:t>
            </a:r>
            <a:r>
              <a:rPr b="1" lang="en"/>
              <a:t>Adaptive</a:t>
            </a:r>
            <a:r>
              <a:rPr lang="en"/>
              <a:t> </a:t>
            </a:r>
            <a:r>
              <a:rPr lang="en"/>
              <a:t>privacy</a:t>
            </a:r>
            <a:r>
              <a:rPr lang="en"/>
              <a:t> analysis requires use of privacy odometers/filters</a:t>
            </a:r>
            <a:endParaRPr/>
          </a:p>
        </p:txBody>
      </p:sp>
      <p:pic>
        <p:nvPicPr>
          <p:cNvPr id="996" name="Google Shape;99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527601" cy="218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Analysis: Filters and Odometers</a:t>
            </a:r>
            <a:endParaRPr/>
          </a:p>
        </p:txBody>
      </p:sp>
      <p:sp>
        <p:nvSpPr>
          <p:cNvPr id="1002" name="Google Shape;1002;p111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&gt;&gt;&gt; 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9.963971319623278 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&gt;&gt;&gt; 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Odometer_ε(</a:t>
            </a:r>
            <a:r>
              <a:rPr i="1" lang="en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 ↦ 2.0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)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&gt;&gt;&gt; </a:t>
            </a: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1: 10.5627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Traceback (most recent call last):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  ...</a:t>
            </a:r>
            <a:endParaRPr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Spectral"/>
                <a:ea typeface="Spectral"/>
                <a:cs typeface="Spectral"/>
                <a:sym typeface="Spectral"/>
              </a:rPr>
              <a:t>  </a:t>
            </a:r>
            <a:r>
              <a:rPr i="1" lang="en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dduo.PrivacyFilterException</a:t>
            </a:r>
            <a:endParaRPr i="1">
              <a:solidFill>
                <a:srgbClr val="C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527600" cy="221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1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Loops, Composition, Variants </a:t>
            </a:r>
            <a:endParaRPr/>
          </a:p>
        </p:txBody>
      </p:sp>
      <p:sp>
        <p:nvSpPr>
          <p:cNvPr id="1009" name="Google Shape;1009;p112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sequential composition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advanced composition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variant mixing </a:t>
            </a:r>
            <a:endParaRPr/>
          </a:p>
        </p:txBody>
      </p:sp>
      <p:pic>
        <p:nvPicPr>
          <p:cNvPr id="1010" name="Google Shape;101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5" y="1147225"/>
            <a:ext cx="4145176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3"/>
          <p:cNvSpPr txBox="1"/>
          <p:nvPr>
            <p:ph type="title"/>
          </p:nvPr>
        </p:nvSpPr>
        <p:spPr>
          <a:xfrm>
            <a:off x="311700" y="109950"/>
            <a:ext cx="85206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</a:t>
            </a:r>
            <a:r>
              <a:rPr lang="en" sz="3600"/>
              <a:t>radient Descent in DDUO </a:t>
            </a:r>
            <a:endParaRPr sz="3500"/>
          </a:p>
        </p:txBody>
      </p:sp>
      <p:pic>
        <p:nvPicPr>
          <p:cNvPr id="1016" name="Google Shape;1016;p113"/>
          <p:cNvPicPr preferRelativeResize="0"/>
          <p:nvPr/>
        </p:nvPicPr>
        <p:blipFill rotWithShape="1">
          <a:blip r:embed="rId3">
            <a:alphaModFix/>
          </a:blip>
          <a:srcRect b="1018" l="0" r="0" t="1009"/>
          <a:stretch/>
        </p:blipFill>
        <p:spPr>
          <a:xfrm>
            <a:off x="152400" y="1873850"/>
            <a:ext cx="8839201" cy="29088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13"/>
          <p:cNvSpPr txBox="1"/>
          <p:nvPr/>
        </p:nvSpPr>
        <p:spPr>
          <a:xfrm>
            <a:off x="537575" y="769700"/>
            <a:ext cx="7843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Bound sensitivity of gradient calculation.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Add random noise.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Descend model with noisy gradient.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5" y="581075"/>
            <a:ext cx="5810501" cy="36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14"/>
          <p:cNvSpPr txBox="1"/>
          <p:nvPr/>
        </p:nvSpPr>
        <p:spPr>
          <a:xfrm>
            <a:off x="5950525" y="581075"/>
            <a:ext cx="29916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true sensitivity of a program is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guaranteed to be equal to or less than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the sensitivity reported by DDUO’s dynamic monitor.</a:t>
            </a:r>
            <a:br>
              <a:rPr lang="en" sz="2000">
                <a:latin typeface="Calibri"/>
                <a:ea typeface="Calibri"/>
                <a:cs typeface="Calibri"/>
                <a:sym typeface="Calibri"/>
              </a:rPr>
            </a:b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accurate — even for inputs which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differ entirely from those used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in the dynamic analysis!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Differential Privacy is a Definition of Privacy</a:t>
            </a:r>
            <a:endParaRPr sz="2400"/>
          </a:p>
        </p:txBody>
      </p:sp>
      <p:sp>
        <p:nvSpPr>
          <p:cNvPr id="662" name="Google Shape;662;p79"/>
          <p:cNvSpPr txBox="1"/>
          <p:nvPr>
            <p:ph idx="1" type="body"/>
          </p:nvPr>
        </p:nvSpPr>
        <p:spPr>
          <a:xfrm>
            <a:off x="628650" y="1111469"/>
            <a:ext cx="7886700" cy="35212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100"/>
              <a:t>Adversary can’t tell from analysis result whether or not Chiké participated</a:t>
            </a:r>
            <a:endParaRPr sz="11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100"/>
              <a:t>Guarantee parameterized by ε (the privacy budget)</a:t>
            </a:r>
            <a:endParaRPr sz="1100"/>
          </a:p>
        </p:txBody>
      </p:sp>
      <p:sp>
        <p:nvSpPr>
          <p:cNvPr id="663" name="Google Shape;663;p79"/>
          <p:cNvSpPr txBox="1"/>
          <p:nvPr/>
        </p:nvSpPr>
        <p:spPr>
          <a:xfrm>
            <a:off x="6052976" y="3017399"/>
            <a:ext cx="58966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4"/>
                </a:solidFill>
                <a:latin typeface="Candara"/>
                <a:ea typeface="Candara"/>
                <a:cs typeface="Candara"/>
                <a:sym typeface="Candara"/>
              </a:rPr>
              <a:t>≈</a:t>
            </a:r>
            <a:endParaRPr sz="5000">
              <a:solidFill>
                <a:schemeClr val="accent4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664" name="Google Shape;664;p79"/>
          <p:cNvGrpSpPr/>
          <p:nvPr/>
        </p:nvGrpSpPr>
        <p:grpSpPr>
          <a:xfrm>
            <a:off x="4880731" y="2340518"/>
            <a:ext cx="1965537" cy="2281263"/>
            <a:chOff x="6507641" y="3120690"/>
            <a:chExt cx="2620715" cy="3041684"/>
          </a:xfrm>
        </p:grpSpPr>
        <p:sp>
          <p:nvSpPr>
            <p:cNvPr id="665" name="Google Shape;665;p79"/>
            <p:cNvSpPr txBox="1"/>
            <p:nvPr/>
          </p:nvSpPr>
          <p:spPr>
            <a:xfrm>
              <a:off x="7799127" y="3120690"/>
              <a:ext cx="13292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Query Result #1</a:t>
              </a:r>
              <a:endParaRPr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666" name="Google Shape;666;p79"/>
            <p:cNvCxnSpPr/>
            <p:nvPr/>
          </p:nvCxnSpPr>
          <p:spPr>
            <a:xfrm flipH="1" rot="10800000">
              <a:off x="6507641" y="3395942"/>
              <a:ext cx="1366152" cy="7845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667" name="Google Shape;667;p79"/>
            <p:cNvSpPr txBox="1"/>
            <p:nvPr/>
          </p:nvSpPr>
          <p:spPr>
            <a:xfrm>
              <a:off x="7799127" y="5516043"/>
              <a:ext cx="13292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Query Result #2</a:t>
              </a:r>
              <a:endParaRPr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cxnSp>
          <p:nvCxnSpPr>
            <p:cNvPr id="668" name="Google Shape;668;p79"/>
            <p:cNvCxnSpPr/>
            <p:nvPr/>
          </p:nvCxnSpPr>
          <p:spPr>
            <a:xfrm flipH="1" rot="10800000">
              <a:off x="6507641" y="5799141"/>
              <a:ext cx="1366152" cy="7846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669" name="Google Shape;669;p79"/>
          <p:cNvGrpSpPr/>
          <p:nvPr/>
        </p:nvGrpSpPr>
        <p:grpSpPr>
          <a:xfrm>
            <a:off x="1704692" y="2611029"/>
            <a:ext cx="2433502" cy="1738327"/>
            <a:chOff x="2272923" y="3481372"/>
            <a:chExt cx="3244670" cy="2317769"/>
          </a:xfrm>
        </p:grpSpPr>
        <p:grpSp>
          <p:nvGrpSpPr>
            <p:cNvPr id="670" name="Google Shape;670;p79"/>
            <p:cNvGrpSpPr/>
            <p:nvPr/>
          </p:nvGrpSpPr>
          <p:grpSpPr>
            <a:xfrm>
              <a:off x="2272923" y="4204537"/>
              <a:ext cx="1168430" cy="908518"/>
              <a:chOff x="1516540" y="1929946"/>
              <a:chExt cx="1146600" cy="891544"/>
            </a:xfrm>
          </p:grpSpPr>
          <p:pic>
            <p:nvPicPr>
              <p:cNvPr descr="https://lh5.googleusercontent.com/AYL7HSlIOLDCvaWAae8II5GDmSmwQsayLcj8SP9zlaB8CUW9KEr24KnaQspLzP9i9HlQWyKC98JyQDyTcqKD-lRiNaPY1_z9SG5o3xtj43B1dWa6n5XT30RmtUm412wblAQtvwKomWPD" id="671" name="Google Shape;671;p7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916584" y="1929946"/>
                <a:ext cx="518935" cy="5189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2" name="Google Shape;672;p79"/>
              <p:cNvSpPr txBox="1"/>
              <p:nvPr/>
            </p:nvSpPr>
            <p:spPr>
              <a:xfrm>
                <a:off x="1516540" y="2448890"/>
                <a:ext cx="1146600" cy="37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dk1"/>
                    </a:solidFill>
                    <a:latin typeface="Candara"/>
                    <a:ea typeface="Candara"/>
                    <a:cs typeface="Candara"/>
                    <a:sym typeface="Candara"/>
                  </a:rPr>
                  <a:t>Analyst</a:t>
                </a:r>
                <a:endParaRPr sz="14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cxnSp>
          <p:nvCxnSpPr>
            <p:cNvPr id="673" name="Google Shape;673;p79"/>
            <p:cNvCxnSpPr/>
            <p:nvPr/>
          </p:nvCxnSpPr>
          <p:spPr>
            <a:xfrm flipH="1" rot="10800000">
              <a:off x="3209400" y="3481372"/>
              <a:ext cx="2308193" cy="1120967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74" name="Google Shape;674;p79"/>
            <p:cNvCxnSpPr/>
            <p:nvPr/>
          </p:nvCxnSpPr>
          <p:spPr>
            <a:xfrm>
              <a:off x="3209400" y="4600696"/>
              <a:ext cx="2256951" cy="1198445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675" name="Google Shape;675;p79"/>
            <p:cNvSpPr txBox="1"/>
            <p:nvPr/>
          </p:nvSpPr>
          <p:spPr>
            <a:xfrm>
              <a:off x="4062302" y="5108317"/>
              <a:ext cx="899134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Query</a:t>
              </a:r>
              <a:endParaRPr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676" name="Google Shape;676;p79"/>
            <p:cNvSpPr txBox="1"/>
            <p:nvPr/>
          </p:nvSpPr>
          <p:spPr>
            <a:xfrm>
              <a:off x="4062301" y="3737644"/>
              <a:ext cx="899133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Query</a:t>
              </a:r>
              <a:endParaRPr sz="14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grpSp>
        <p:nvGrpSpPr>
          <p:cNvPr id="677" name="Google Shape;677;p79"/>
          <p:cNvGrpSpPr/>
          <p:nvPr/>
        </p:nvGrpSpPr>
        <p:grpSpPr>
          <a:xfrm>
            <a:off x="3965299" y="2340668"/>
            <a:ext cx="1296765" cy="2489163"/>
            <a:chOff x="5300198" y="3120691"/>
            <a:chExt cx="1729020" cy="3318885"/>
          </a:xfrm>
        </p:grpSpPr>
        <p:grpSp>
          <p:nvGrpSpPr>
            <p:cNvPr id="678" name="Google Shape;678;p79"/>
            <p:cNvGrpSpPr/>
            <p:nvPr/>
          </p:nvGrpSpPr>
          <p:grpSpPr>
            <a:xfrm>
              <a:off x="5334964" y="3120691"/>
              <a:ext cx="1694254" cy="911580"/>
              <a:chOff x="10222081" y="4975359"/>
              <a:chExt cx="1662600" cy="894549"/>
            </a:xfrm>
          </p:grpSpPr>
          <p:pic>
            <p:nvPicPr>
              <p:cNvPr descr="https://lh4.googleusercontent.com/PKpAi4ktQZUoRtPHgVDrVNuia-fy-iwrRQXn2-UoV5AuRBL0-YsBqTpcgbqOoIW4mYGpveGDpKPBCO3hLvf7VD1EdVz6q2L0-EE_2C82TdaPluPZjSHAapJI_boOzCdHM6HTgJEsS4a2" id="679" name="Google Shape;679;p7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605895" y="4975359"/>
                <a:ext cx="555616" cy="5556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0" name="Google Shape;680;p79"/>
              <p:cNvSpPr txBox="1"/>
              <p:nvPr/>
            </p:nvSpPr>
            <p:spPr>
              <a:xfrm>
                <a:off x="10222081" y="5497308"/>
                <a:ext cx="1662600" cy="37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dk1"/>
                    </a:solidFill>
                    <a:latin typeface="Candara"/>
                    <a:ea typeface="Candara"/>
                    <a:cs typeface="Candara"/>
                    <a:sym typeface="Candara"/>
                  </a:rPr>
                  <a:t>Database #1</a:t>
                </a:r>
                <a:endParaRPr sz="14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grpSp>
          <p:nvGrpSpPr>
            <p:cNvPr id="681" name="Google Shape;681;p79"/>
            <p:cNvGrpSpPr/>
            <p:nvPr/>
          </p:nvGrpSpPr>
          <p:grpSpPr>
            <a:xfrm>
              <a:off x="5321336" y="5516046"/>
              <a:ext cx="1694255" cy="923530"/>
              <a:chOff x="10208713" y="4975359"/>
              <a:chExt cx="1662600" cy="906275"/>
            </a:xfrm>
          </p:grpSpPr>
          <p:pic>
            <p:nvPicPr>
              <p:cNvPr descr="https://lh4.googleusercontent.com/PKpAi4ktQZUoRtPHgVDrVNuia-fy-iwrRQXn2-UoV5AuRBL0-YsBqTpcgbqOoIW4mYGpveGDpKPBCO3hLvf7VD1EdVz6q2L0-EE_2C82TdaPluPZjSHAapJI_boOzCdHM6HTgJEsS4a2" id="682" name="Google Shape;682;p7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605895" y="4975359"/>
                <a:ext cx="555616" cy="5556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3" name="Google Shape;683;p79"/>
              <p:cNvSpPr txBox="1"/>
              <p:nvPr/>
            </p:nvSpPr>
            <p:spPr>
              <a:xfrm>
                <a:off x="10208713" y="5509034"/>
                <a:ext cx="1662600" cy="37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dk1"/>
                    </a:solidFill>
                    <a:latin typeface="Candara"/>
                    <a:ea typeface="Candara"/>
                    <a:cs typeface="Candara"/>
                    <a:sym typeface="Candara"/>
                  </a:rPr>
                  <a:t>Database #2</a:t>
                </a:r>
                <a:endParaRPr sz="14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sp>
          <p:nvSpPr>
            <p:cNvPr id="684" name="Google Shape;684;p79"/>
            <p:cNvSpPr/>
            <p:nvPr/>
          </p:nvSpPr>
          <p:spPr>
            <a:xfrm>
              <a:off x="5300198" y="4446094"/>
              <a:ext cx="1422179" cy="572152"/>
            </a:xfrm>
            <a:prstGeom prst="verticalScroll">
              <a:avLst>
                <a:gd fmla="val 125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Chiké</a:t>
              </a:r>
              <a:r>
                <a:rPr lang="en" sz="12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rPr>
                <a:t>’s Data</a:t>
              </a:r>
              <a:endParaRPr sz="1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685" name="Google Shape;685;p79"/>
            <p:cNvSpPr txBox="1"/>
            <p:nvPr/>
          </p:nvSpPr>
          <p:spPr>
            <a:xfrm>
              <a:off x="5632600" y="3742400"/>
              <a:ext cx="786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rPr>
                <a:t>+</a:t>
              </a:r>
              <a:endParaRPr sz="3300">
                <a:solidFill>
                  <a:schemeClr val="accent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686" name="Google Shape;686;p79"/>
            <p:cNvSpPr txBox="1"/>
            <p:nvPr/>
          </p:nvSpPr>
          <p:spPr>
            <a:xfrm>
              <a:off x="5616069" y="4901062"/>
              <a:ext cx="786214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00">
                  <a:solidFill>
                    <a:schemeClr val="accent1"/>
                  </a:solidFill>
                  <a:latin typeface="Candara"/>
                  <a:ea typeface="Candara"/>
                  <a:cs typeface="Candara"/>
                  <a:sym typeface="Candara"/>
                </a:rPr>
                <a:t>=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15"/>
          <p:cNvSpPr txBox="1"/>
          <p:nvPr>
            <p:ph type="title"/>
          </p:nvPr>
        </p:nvSpPr>
        <p:spPr>
          <a:xfrm>
            <a:off x="354750" y="1437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Case Studies</a:t>
            </a:r>
            <a:r>
              <a:rPr lang="en" sz="4000"/>
              <a:t>: Dynamic Enforcement of Privacy</a:t>
            </a:r>
            <a:endParaRPr sz="4000"/>
          </a:p>
        </p:txBody>
      </p:sp>
      <p:graphicFrame>
        <p:nvGraphicFramePr>
          <p:cNvPr id="1029" name="Google Shape;1029;p115"/>
          <p:cNvGraphicFramePr/>
          <p:nvPr/>
        </p:nvGraphicFramePr>
        <p:xfrm>
          <a:off x="909450" y="104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{AC812420-20DB-4C06-AAA6-7C6976107125}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Algorithm</a:t>
                      </a:r>
                      <a:endParaRPr b="1"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Libraries Used </a:t>
                      </a:r>
                      <a:endParaRPr b="1"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Baseline</a:t>
                      </a:r>
                      <a:endParaRPr b="1"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Instrumented Version</a:t>
                      </a:r>
                      <a:endParaRPr b="1"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Overhead (% increase)</a:t>
                      </a:r>
                      <a:endParaRPr b="1"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Noisy Gradient Descent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NumPy 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5.922s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6.302s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C0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6.42%</a:t>
                      </a:r>
                      <a:endParaRPr sz="1800">
                        <a:solidFill>
                          <a:srgbClr val="C0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Multiplicative Weights (MWEM)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Pandas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0.725s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0.833s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C0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14.90%</a:t>
                      </a:r>
                      <a:endParaRPr sz="1800">
                        <a:solidFill>
                          <a:srgbClr val="C0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Private Naive Bayes Classification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DiffPrivLib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2.155s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2.423s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C0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12.44%</a:t>
                      </a:r>
                      <a:endParaRPr sz="1800">
                        <a:solidFill>
                          <a:srgbClr val="C0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Private Logistic Regression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DiffPrivLib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2.022s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3.161s</a:t>
                      </a:r>
                      <a:endParaRPr sz="18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C00000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56.33%</a:t>
                      </a:r>
                      <a:endParaRPr sz="1800">
                        <a:solidFill>
                          <a:srgbClr val="C00000"/>
                        </a:solidFill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16"/>
          <p:cNvSpPr txBox="1"/>
          <p:nvPr>
            <p:ph type="ctrTitle"/>
          </p:nvPr>
        </p:nvSpPr>
        <p:spPr>
          <a:xfrm>
            <a:off x="1143000" y="1159556"/>
            <a:ext cx="6858000" cy="1625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Solo</a:t>
            </a:r>
            <a:r>
              <a:rPr lang="en" sz="9600">
                <a:solidFill>
                  <a:srgbClr val="7ECEFD"/>
                </a:solidFill>
              </a:rPr>
              <a:t>:</a:t>
            </a:r>
            <a:br>
              <a:rPr lang="en" sz="9600">
                <a:solidFill>
                  <a:srgbClr val="7ECEFD"/>
                </a:solidFill>
              </a:rPr>
            </a:br>
            <a:r>
              <a:rPr lang="en" sz="4000">
                <a:solidFill>
                  <a:srgbClr val="7ECEFD"/>
                </a:solidFill>
              </a:rPr>
              <a:t>Lightweight Static Analysis for Differential Privacy</a:t>
            </a:r>
            <a:endParaRPr sz="4000">
              <a:solidFill>
                <a:srgbClr val="7ECEFD"/>
              </a:solidFill>
            </a:endParaRPr>
          </a:p>
        </p:txBody>
      </p:sp>
      <p:sp>
        <p:nvSpPr>
          <p:cNvPr id="1035" name="Google Shape;1035;p116"/>
          <p:cNvSpPr txBox="1"/>
          <p:nvPr/>
        </p:nvSpPr>
        <p:spPr>
          <a:xfrm>
            <a:off x="2070150" y="3077500"/>
            <a:ext cx="5003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Published at OOPSLA 2022)</a:t>
            </a:r>
            <a:endParaRPr sz="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Solo?</a:t>
            </a:r>
            <a:endParaRPr/>
          </a:p>
        </p:txBody>
      </p:sp>
      <p:sp>
        <p:nvSpPr>
          <p:cNvPr id="1041" name="Google Shape;1041;p117"/>
          <p:cNvSpPr txBox="1"/>
          <p:nvPr>
            <p:ph idx="1" type="body"/>
          </p:nvPr>
        </p:nvSpPr>
        <p:spPr>
          <a:xfrm>
            <a:off x="1056750" y="1597875"/>
            <a:ext cx="7030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64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b="1" lang="en" sz="2801"/>
              <a:t>Linear types</a:t>
            </a:r>
            <a:r>
              <a:rPr lang="en" sz="2801"/>
              <a:t> provide a strategy rooted in type theory and linear logic for tracking resources throughout the semantics of a core lambda calculus. </a:t>
            </a:r>
            <a:br>
              <a:rPr lang="en" sz="2801"/>
            </a:br>
            <a:endParaRPr sz="2801"/>
          </a:p>
          <a:p>
            <a:pPr indent="-3664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801"/>
              <a:t>However, </a:t>
            </a:r>
            <a:r>
              <a:rPr b="1" lang="en" sz="2801"/>
              <a:t>not commonly available</a:t>
            </a:r>
            <a:r>
              <a:rPr lang="en" sz="2801"/>
              <a:t> in mainstream programming languages, and when available are usually </a:t>
            </a:r>
            <a:r>
              <a:rPr b="1" lang="en" sz="2801"/>
              <a:t>not</a:t>
            </a:r>
            <a:r>
              <a:rPr lang="en" sz="2801"/>
              <a:t> </a:t>
            </a:r>
            <a:r>
              <a:rPr b="1" lang="en" sz="2801"/>
              <a:t>adequately</a:t>
            </a:r>
            <a:r>
              <a:rPr lang="en" sz="2801"/>
              <a:t> </a:t>
            </a:r>
            <a:r>
              <a:rPr b="1" lang="en" sz="2801"/>
              <a:t>sophisticated</a:t>
            </a:r>
            <a:r>
              <a:rPr lang="en" sz="2801"/>
              <a:t>.</a:t>
            </a:r>
            <a:r>
              <a:rPr b="1" lang="en" sz="2801"/>
              <a:t> </a:t>
            </a:r>
            <a:endParaRPr b="1" sz="2093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Solo?</a:t>
            </a:r>
            <a:endParaRPr/>
          </a:p>
        </p:txBody>
      </p:sp>
      <p:sp>
        <p:nvSpPr>
          <p:cNvPr id="1047" name="Google Shape;1047;p118"/>
          <p:cNvSpPr txBox="1"/>
          <p:nvPr>
            <p:ph idx="1" type="body"/>
          </p:nvPr>
        </p:nvSpPr>
        <p:spPr>
          <a:xfrm>
            <a:off x="1056750" y="1597875"/>
            <a:ext cx="7030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64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801"/>
              <a:t>Static type checking for differential privacy in Haskell</a:t>
            </a:r>
            <a:endParaRPr sz="2801"/>
          </a:p>
          <a:p>
            <a:pPr indent="-3664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801"/>
              <a:t>Doesn’t use linear types</a:t>
            </a:r>
            <a:r>
              <a:rPr lang="en" sz="2801"/>
              <a:t>!</a:t>
            </a:r>
            <a:br>
              <a:rPr lang="en" sz="1600"/>
            </a:br>
            <a:endParaRPr sz="2093"/>
          </a:p>
          <a:p>
            <a:pPr indent="-3316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093"/>
              <a:t>Static analysis via (</a:t>
            </a:r>
            <a:r>
              <a:rPr b="1" lang="en" sz="2093"/>
              <a:t>in tandem</a:t>
            </a:r>
            <a:r>
              <a:rPr lang="en" sz="2093"/>
              <a:t> with) Haskell typechecker</a:t>
            </a:r>
            <a:endParaRPr sz="2093"/>
          </a:p>
          <a:p>
            <a:pPr indent="-3316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093"/>
              <a:t>Regular </a:t>
            </a:r>
            <a:r>
              <a:rPr b="1" lang="en" sz="2093"/>
              <a:t>Haskell type errors</a:t>
            </a:r>
            <a:r>
              <a:rPr lang="en" sz="2093"/>
              <a:t> when privacy is violated</a:t>
            </a:r>
            <a:endParaRPr sz="2093"/>
          </a:p>
          <a:p>
            <a:pPr indent="-3316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b="1" lang="en" sz="2093"/>
              <a:t>Privacy cost</a:t>
            </a:r>
            <a:r>
              <a:rPr lang="en" sz="2093"/>
              <a:t> along with types of functions &amp; values</a:t>
            </a:r>
            <a:endParaRPr sz="2093"/>
          </a:p>
          <a:p>
            <a:pPr indent="-3316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b="1" lang="en" sz="2093"/>
              <a:t>Encapsulation</a:t>
            </a:r>
            <a:r>
              <a:rPr lang="en" sz="2093"/>
              <a:t> of sensitive values via constructor hiding </a:t>
            </a:r>
            <a:endParaRPr sz="2093"/>
          </a:p>
          <a:p>
            <a:pPr indent="-33161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b="1" lang="en" sz="2093"/>
              <a:t>Automatic</a:t>
            </a:r>
            <a:r>
              <a:rPr lang="en" sz="2093"/>
              <a:t> type inference</a:t>
            </a:r>
            <a:endParaRPr sz="2093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does it work?</a:t>
            </a:r>
            <a:endParaRPr/>
          </a:p>
        </p:txBody>
      </p:sp>
      <p:sp>
        <p:nvSpPr>
          <p:cNvPr id="1053" name="Google Shape;1053;p119"/>
          <p:cNvSpPr txBox="1"/>
          <p:nvPr>
            <p:ph idx="1" type="body"/>
          </p:nvPr>
        </p:nvSpPr>
        <p:spPr>
          <a:xfrm>
            <a:off x="1056750" y="1597875"/>
            <a:ext cx="7030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3978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801"/>
              <a:t>Without linear types, where do we attach sensitivities? </a:t>
            </a:r>
            <a:endParaRPr sz="2801"/>
          </a:p>
          <a:p>
            <a:pPr indent="-33978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801"/>
              <a:t>Previous dynamic sensitivity analyses have attached sensitivities to values.</a:t>
            </a:r>
            <a:endParaRPr sz="2801"/>
          </a:p>
          <a:p>
            <a:pPr indent="-33978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801"/>
              <a:t>We embed sensitivities in </a:t>
            </a:r>
            <a:r>
              <a:rPr b="1" lang="en" sz="2801"/>
              <a:t>base types</a:t>
            </a:r>
            <a:r>
              <a:rPr lang="en" sz="2801"/>
              <a:t>—the static equivalent of the dynamic strategy of attaching sensitivities to values.</a:t>
            </a:r>
            <a:br>
              <a:rPr lang="en" sz="1600"/>
            </a:br>
            <a:endParaRPr sz="1600"/>
          </a:p>
          <a:p>
            <a:pPr indent="-3116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b="1" lang="en" sz="2093"/>
              <a:t>Type-level parameters</a:t>
            </a:r>
            <a:r>
              <a:rPr lang="en" sz="2093"/>
              <a:t> to represent sensitivities symbolically. </a:t>
            </a:r>
            <a:endParaRPr sz="2093"/>
          </a:p>
          <a:p>
            <a:pPr indent="-3116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b="1" lang="en" sz="2093"/>
              <a:t>Type-level computation</a:t>
            </a:r>
            <a:r>
              <a:rPr lang="en" sz="2093"/>
              <a:t> to compute symbolic sensitivity expressions. </a:t>
            </a:r>
            <a:endParaRPr sz="2093"/>
          </a:p>
          <a:p>
            <a:pPr indent="-3116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b="1" lang="en" sz="2093"/>
              <a:t>Parametric polymorphism</a:t>
            </a:r>
            <a:r>
              <a:rPr lang="en" sz="2093"/>
              <a:t> to generalize types over sensitivity parameters.</a:t>
            </a:r>
            <a:endParaRPr sz="2093"/>
          </a:p>
          <a:p>
            <a:pPr indent="-3116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093"/>
              <a:t>Possible in any language with these e.g. Scala, OCaml and Haskell.</a:t>
            </a:r>
            <a:endParaRPr sz="2093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Departure from Linear types</a:t>
            </a:r>
            <a:endParaRPr/>
          </a:p>
        </p:txBody>
      </p:sp>
      <p:sp>
        <p:nvSpPr>
          <p:cNvPr id="1059" name="Google Shape;1059;p120"/>
          <p:cNvSpPr txBox="1"/>
          <p:nvPr>
            <p:ph idx="1" type="body"/>
          </p:nvPr>
        </p:nvSpPr>
        <p:spPr>
          <a:xfrm>
            <a:off x="1056750" y="1145950"/>
            <a:ext cx="70305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1"/>
          </a:p>
          <a:p>
            <a:pPr indent="-31309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+"/>
            </a:pPr>
            <a:r>
              <a:rPr b="1" lang="en" sz="2801"/>
              <a:t>c</a:t>
            </a:r>
            <a:r>
              <a:rPr b="1" lang="en" sz="2801"/>
              <a:t>ase statements</a:t>
            </a:r>
            <a:r>
              <a:rPr lang="en" sz="2801"/>
              <a:t> are </a:t>
            </a:r>
            <a:r>
              <a:rPr i="1" lang="en" sz="2801"/>
              <a:t>restricted </a:t>
            </a:r>
            <a:r>
              <a:rPr lang="en" sz="2801"/>
              <a:t>to have the same sensitivity (or privacy cost) in each </a:t>
            </a:r>
            <a:r>
              <a:rPr lang="en" sz="2801"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lang="en" sz="2801"/>
              <a:t> alternative, rather than max. Solved by </a:t>
            </a:r>
            <a:r>
              <a:rPr lang="en" sz="2801">
                <a:latin typeface="Roboto Mono"/>
                <a:ea typeface="Roboto Mono"/>
                <a:cs typeface="Roboto Mono"/>
                <a:sym typeface="Roboto Mono"/>
              </a:rPr>
              <a:t>weaken</a:t>
            </a:r>
            <a:r>
              <a:rPr lang="en" sz="2801"/>
              <a:t> operation.</a:t>
            </a:r>
            <a:br>
              <a:rPr lang="en" sz="2801"/>
            </a:br>
            <a:endParaRPr sz="2801"/>
          </a:p>
          <a:p>
            <a:pPr indent="-31309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801"/>
              <a:t>No verified/typechecked </a:t>
            </a:r>
            <a:r>
              <a:rPr b="1" lang="en" sz="2801"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r>
              <a:rPr b="1" lang="en" sz="2801"/>
              <a:t> or </a:t>
            </a:r>
            <a:r>
              <a:rPr b="1" lang="en" sz="2801">
                <a:latin typeface="Roboto Mono"/>
                <a:ea typeface="Roboto Mono"/>
                <a:cs typeface="Roboto Mono"/>
                <a:sym typeface="Roboto Mono"/>
              </a:rPr>
              <a:t>loop</a:t>
            </a:r>
            <a:r>
              <a:rPr lang="en" sz="2801"/>
              <a:t>. However trusted primitives are available.</a:t>
            </a:r>
            <a:br>
              <a:rPr lang="en" sz="2801"/>
            </a:br>
            <a:endParaRPr sz="2801"/>
          </a:p>
          <a:p>
            <a:pPr indent="-31309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801"/>
              <a:t>No </a:t>
            </a:r>
            <a:r>
              <a:rPr b="1" lang="en" sz="2801"/>
              <a:t>general recursive datatypes</a:t>
            </a:r>
            <a:r>
              <a:rPr lang="en" sz="2801"/>
              <a:t>. However, sensitive collection data types are available.</a:t>
            </a:r>
            <a:br>
              <a:rPr lang="en" sz="2801"/>
            </a:br>
            <a:endParaRPr sz="2801"/>
          </a:p>
          <a:p>
            <a:pPr indent="-31309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en" sz="2801"/>
              <a:t>In practice, </a:t>
            </a:r>
            <a:r>
              <a:rPr b="1" lang="en" sz="2801"/>
              <a:t>none of these are typically barriers</a:t>
            </a:r>
            <a:r>
              <a:rPr lang="en" sz="2801"/>
              <a:t> to writing differentially private programs.</a:t>
            </a:r>
            <a:endParaRPr sz="280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21"/>
          <p:cNvSpPr txBox="1"/>
          <p:nvPr>
            <p:ph type="title"/>
          </p:nvPr>
        </p:nvSpPr>
        <p:spPr>
          <a:xfrm>
            <a:off x="628650" y="317650"/>
            <a:ext cx="7886700" cy="604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Solo gets its name from …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5" name="Google Shape;1065;p121"/>
          <p:cNvPicPr preferRelativeResize="0"/>
          <p:nvPr/>
        </p:nvPicPr>
        <p:blipFill rotWithShape="1">
          <a:blip r:embed="rId3">
            <a:alphaModFix/>
          </a:blip>
          <a:srcRect b="54115" l="0" r="0" t="-12204"/>
          <a:stretch/>
        </p:blipFill>
        <p:spPr>
          <a:xfrm>
            <a:off x="2238450" y="0"/>
            <a:ext cx="4241400" cy="4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22"/>
          <p:cNvSpPr txBox="1"/>
          <p:nvPr>
            <p:ph type="title"/>
          </p:nvPr>
        </p:nvSpPr>
        <p:spPr>
          <a:xfrm>
            <a:off x="1056750" y="75275"/>
            <a:ext cx="70305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Basics: Tracking Sensitivity &amp; Privacy</a:t>
            </a:r>
            <a:endParaRPr/>
          </a:p>
        </p:txBody>
      </p:sp>
      <p:pic>
        <p:nvPicPr>
          <p:cNvPr id="1071" name="Google Shape;107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400" y="1857625"/>
            <a:ext cx="6071203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22"/>
          <p:cNvSpPr txBox="1"/>
          <p:nvPr/>
        </p:nvSpPr>
        <p:spPr>
          <a:xfrm>
            <a:off x="1468100" y="581350"/>
            <a:ext cx="6139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Data source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based approach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Type-level sensitivity parameters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on “sensitive” types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arametric effect monad: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unifies </a:t>
            </a: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privacy effect system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with a monadic-style semantics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23"/>
          <p:cNvSpPr txBox="1"/>
          <p:nvPr>
            <p:ph type="title"/>
          </p:nvPr>
        </p:nvSpPr>
        <p:spPr>
          <a:xfrm>
            <a:off x="1303800" y="0"/>
            <a:ext cx="70305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pic>
        <p:nvPicPr>
          <p:cNvPr id="1078" name="Google Shape;107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13" y="1538725"/>
            <a:ext cx="7733176" cy="2876491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23"/>
          <p:cNvSpPr txBox="1"/>
          <p:nvPr/>
        </p:nvSpPr>
        <p:spPr>
          <a:xfrm>
            <a:off x="818575" y="671850"/>
            <a:ext cx="738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Function types are polymorphic over sensitivity environments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24"/>
          <p:cNvSpPr txBox="1"/>
          <p:nvPr>
            <p:ph type="title"/>
          </p:nvPr>
        </p:nvSpPr>
        <p:spPr>
          <a:xfrm>
            <a:off x="1274225" y="46775"/>
            <a:ext cx="7030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Monad</a:t>
            </a:r>
            <a:endParaRPr/>
          </a:p>
        </p:txBody>
      </p:sp>
      <p:pic>
        <p:nvPicPr>
          <p:cNvPr id="1085" name="Google Shape;108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25" y="925350"/>
            <a:ext cx="3935356" cy="37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24"/>
          <p:cNvSpPr txBox="1"/>
          <p:nvPr/>
        </p:nvSpPr>
        <p:spPr>
          <a:xfrm>
            <a:off x="5412500" y="925350"/>
            <a:ext cx="3647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The return operation accepts some value and embeds it in the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PrivacyMonad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without causing any side-effects.</a:t>
            </a:r>
            <a:br>
              <a:rPr lang="en" sz="1500">
                <a:latin typeface="Nunito"/>
                <a:ea typeface="Nunito"/>
                <a:cs typeface="Nunito"/>
                <a:sym typeface="Nunito"/>
              </a:rPr>
            </a:b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(&gt;&gt;=) ( bind )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operation allows us to sequence private computations using differential privacy’s sequential composition property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0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Satisfying Differential Privacy</a:t>
            </a:r>
            <a:endParaRPr sz="2400"/>
          </a:p>
        </p:txBody>
      </p:sp>
      <p:sp>
        <p:nvSpPr>
          <p:cNvPr id="692" name="Google Shape;692;p80"/>
          <p:cNvSpPr txBox="1"/>
          <p:nvPr/>
        </p:nvSpPr>
        <p:spPr>
          <a:xfrm>
            <a:off x="628650" y="1151418"/>
            <a:ext cx="763325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satisfy differential privacy,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noise to the query result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089" y="1680606"/>
            <a:ext cx="5286375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0"/>
          <p:cNvSpPr txBox="1"/>
          <p:nvPr/>
        </p:nvSpPr>
        <p:spPr>
          <a:xfrm>
            <a:off x="641119" y="2692091"/>
            <a:ext cx="763325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much noise? </a:t>
            </a: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depends on 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80"/>
          <p:cNvSpPr txBox="1"/>
          <p:nvPr/>
        </p:nvSpPr>
        <p:spPr>
          <a:xfrm>
            <a:off x="5424054" y="1725547"/>
            <a:ext cx="2556164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 b="1" sz="5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80"/>
          <p:cNvGrpSpPr/>
          <p:nvPr/>
        </p:nvGrpSpPr>
        <p:grpSpPr>
          <a:xfrm>
            <a:off x="486294" y="3495227"/>
            <a:ext cx="3847843" cy="1405254"/>
            <a:chOff x="648392" y="4660303"/>
            <a:chExt cx="5130458" cy="1873672"/>
          </a:xfrm>
        </p:grpSpPr>
        <p:sp>
          <p:nvSpPr>
            <p:cNvPr id="697" name="Google Shape;697;p80"/>
            <p:cNvSpPr/>
            <p:nvPr/>
          </p:nvSpPr>
          <p:spPr>
            <a:xfrm>
              <a:off x="648392" y="4660303"/>
              <a:ext cx="5130458" cy="12640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How many trips were taken in New York last year?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80"/>
            <p:cNvSpPr txBox="1"/>
            <p:nvPr/>
          </p:nvSpPr>
          <p:spPr>
            <a:xfrm>
              <a:off x="1520552" y="5949200"/>
              <a:ext cx="338613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sensitivity</a:t>
              </a:r>
              <a:endPara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9" name="Google Shape;699;p80"/>
          <p:cNvGrpSpPr/>
          <p:nvPr/>
        </p:nvGrpSpPr>
        <p:grpSpPr>
          <a:xfrm>
            <a:off x="4667507" y="3493064"/>
            <a:ext cx="3847843" cy="1386654"/>
            <a:chOff x="6223342" y="4657419"/>
            <a:chExt cx="5130458" cy="1848872"/>
          </a:xfrm>
        </p:grpSpPr>
        <p:sp>
          <p:nvSpPr>
            <p:cNvPr id="700" name="Google Shape;700;p80"/>
            <p:cNvSpPr/>
            <p:nvPr/>
          </p:nvSpPr>
          <p:spPr>
            <a:xfrm>
              <a:off x="6223342" y="4657419"/>
              <a:ext cx="5130458" cy="12640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If Chiké lives in Vermont, return 100000; else return 0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80"/>
            <p:cNvSpPr txBox="1"/>
            <p:nvPr/>
          </p:nvSpPr>
          <p:spPr>
            <a:xfrm>
              <a:off x="7095502" y="5921516"/>
              <a:ext cx="3386137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 sensitivity</a:t>
              </a:r>
              <a:endPara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25"/>
          <p:cNvSpPr txBox="1"/>
          <p:nvPr>
            <p:ph type="title"/>
          </p:nvPr>
        </p:nvSpPr>
        <p:spPr>
          <a:xfrm>
            <a:off x="1274225" y="46775"/>
            <a:ext cx="7030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gradient descent</a:t>
            </a:r>
            <a:endParaRPr/>
          </a:p>
        </p:txBody>
      </p:sp>
      <p:pic>
        <p:nvPicPr>
          <p:cNvPr id="1092" name="Google Shape;109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288" y="789900"/>
            <a:ext cx="6363422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150" y="1458950"/>
            <a:ext cx="7020849" cy="341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26"/>
          <p:cNvSpPr txBox="1"/>
          <p:nvPr>
            <p:ph type="title"/>
          </p:nvPr>
        </p:nvSpPr>
        <p:spPr>
          <a:xfrm>
            <a:off x="1274225" y="713925"/>
            <a:ext cx="7030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</a:t>
            </a:r>
            <a:r>
              <a:rPr lang="en"/>
              <a:t>: similar to DDuo but with type info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Solo: Case Studies</a:t>
            </a:r>
            <a:endParaRPr/>
          </a:p>
        </p:txBody>
      </p:sp>
      <p:sp>
        <p:nvSpPr>
          <p:cNvPr id="1104" name="Google Shape;1104;p127"/>
          <p:cNvSpPr txBox="1"/>
          <p:nvPr>
            <p:ph idx="1" type="body"/>
          </p:nvPr>
        </p:nvSpPr>
        <p:spPr>
          <a:xfrm>
            <a:off x="1056750" y="1463425"/>
            <a:ext cx="7030500" cy="31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Solo reference implementation is a</a:t>
            </a:r>
            <a:r>
              <a:rPr lang="en" sz="1800">
                <a:solidFill>
                  <a:srgbClr val="000000"/>
                </a:solidFill>
              </a:rPr>
              <a:t> (~600 loc)</a:t>
            </a:r>
            <a:r>
              <a:rPr lang="en" sz="1800">
                <a:solidFill>
                  <a:srgbClr val="000000"/>
                </a:solidFill>
              </a:rPr>
              <a:t> Haskell library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00"/>
                </a:solidFill>
              </a:rPr>
              <a:t>K-means clustering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00"/>
                </a:solidFill>
              </a:rPr>
              <a:t>Cumulative Distribution Function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00"/>
                </a:solidFill>
              </a:rPr>
              <a:t>Gradient Descent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00"/>
                </a:solidFill>
              </a:rPr>
              <a:t>Multiplicative-Weights Exponential Mechanism (MWEM)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28"/>
          <p:cNvSpPr txBox="1"/>
          <p:nvPr>
            <p:ph type="ctrTitle"/>
          </p:nvPr>
        </p:nvSpPr>
        <p:spPr>
          <a:xfrm>
            <a:off x="1143000" y="1159556"/>
            <a:ext cx="6858000" cy="1625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7ECEFD"/>
                </a:solidFill>
              </a:rPr>
              <a:t>Related Work</a:t>
            </a:r>
            <a:endParaRPr sz="7200">
              <a:solidFill>
                <a:srgbClr val="7ECEFD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29"/>
          <p:cNvSpPr txBox="1"/>
          <p:nvPr>
            <p:ph type="title"/>
          </p:nvPr>
        </p:nvSpPr>
        <p:spPr>
          <a:xfrm>
            <a:off x="0" y="0"/>
            <a:ext cx="38139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Related Work: Statically Typed</a:t>
            </a:r>
            <a:endParaRPr sz="1600"/>
          </a:p>
        </p:txBody>
      </p:sp>
      <p:sp>
        <p:nvSpPr>
          <p:cNvPr id="1115" name="Google Shape;1115;p129"/>
          <p:cNvSpPr txBox="1"/>
          <p:nvPr>
            <p:ph idx="1" type="body"/>
          </p:nvPr>
        </p:nvSpPr>
        <p:spPr>
          <a:xfrm>
            <a:off x="1388625" y="463100"/>
            <a:ext cx="6366900" cy="3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843" u="sng">
                <a:latin typeface="Calibri"/>
                <a:ea typeface="Calibri"/>
                <a:cs typeface="Calibri"/>
                <a:sym typeface="Calibri"/>
              </a:rPr>
              <a:t>Linear Type Systems</a:t>
            </a:r>
            <a:endParaRPr sz="1843" u="sng">
              <a:latin typeface="Calibri"/>
              <a:ea typeface="Calibri"/>
              <a:cs typeface="Calibri"/>
              <a:sym typeface="Calibri"/>
            </a:endParaRPr>
          </a:p>
          <a:p>
            <a:pPr indent="-345676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44"/>
              <a:buFont typeface="Calibri"/>
              <a:buChar char="●"/>
            </a:pPr>
            <a:r>
              <a:rPr lang="en" sz="1843">
                <a:latin typeface="Calibri"/>
                <a:ea typeface="Calibri"/>
                <a:cs typeface="Calibri"/>
                <a:sym typeface="Calibri"/>
              </a:rPr>
              <a:t>Fuzz, DFuzz (only ε-differential privacy)</a:t>
            </a:r>
            <a:endParaRPr sz="184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843" u="sng">
                <a:latin typeface="Calibri"/>
                <a:ea typeface="Calibri"/>
                <a:cs typeface="Calibri"/>
                <a:sym typeface="Calibri"/>
              </a:rPr>
              <a:t>Indexed Monadic Types</a:t>
            </a:r>
            <a:endParaRPr sz="1843" u="sng">
              <a:latin typeface="Calibri"/>
              <a:ea typeface="Calibri"/>
              <a:cs typeface="Calibri"/>
              <a:sym typeface="Calibri"/>
            </a:endParaRPr>
          </a:p>
          <a:p>
            <a:pPr indent="-345676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44"/>
              <a:buFont typeface="Calibri"/>
              <a:buChar char="●"/>
            </a:pPr>
            <a:r>
              <a:rPr lang="en" sz="1843">
                <a:latin typeface="Calibri"/>
                <a:ea typeface="Calibri"/>
                <a:cs typeface="Calibri"/>
                <a:sym typeface="Calibri"/>
              </a:rPr>
              <a:t>HOARe</a:t>
            </a:r>
            <a:r>
              <a:rPr baseline="30000" lang="en" sz="1843">
                <a:latin typeface="Calibri"/>
                <a:ea typeface="Calibri"/>
                <a:cs typeface="Calibri"/>
                <a:sym typeface="Calibri"/>
              </a:rPr>
              <a:t>2   </a:t>
            </a:r>
            <a:r>
              <a:rPr lang="en" sz="1843">
                <a:latin typeface="Calibri"/>
                <a:ea typeface="Calibri"/>
                <a:cs typeface="Calibri"/>
                <a:sym typeface="Calibri"/>
              </a:rPr>
              <a:t>(lacks multi-argument support)</a:t>
            </a:r>
            <a:endParaRPr sz="184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843" u="sng">
                <a:latin typeface="Calibri"/>
                <a:ea typeface="Calibri"/>
                <a:cs typeface="Calibri"/>
                <a:sym typeface="Calibri"/>
              </a:rPr>
              <a:t>Relational Type Systems</a:t>
            </a:r>
            <a:endParaRPr sz="1843" u="sng">
              <a:latin typeface="Calibri"/>
              <a:ea typeface="Calibri"/>
              <a:cs typeface="Calibri"/>
              <a:sym typeface="Calibri"/>
            </a:endParaRPr>
          </a:p>
          <a:p>
            <a:pPr indent="-345676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44"/>
              <a:buFont typeface="Calibri"/>
              <a:buChar char="●"/>
            </a:pPr>
            <a:r>
              <a:rPr lang="en" sz="1843">
                <a:latin typeface="Calibri"/>
                <a:ea typeface="Calibri"/>
                <a:cs typeface="Calibri"/>
                <a:sym typeface="Calibri"/>
              </a:rPr>
              <a:t>LightDP (lacks sensitivity analysis)</a:t>
            </a:r>
            <a:endParaRPr sz="1843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843" u="sng">
                <a:latin typeface="Calibri"/>
                <a:ea typeface="Calibri"/>
                <a:cs typeface="Calibri"/>
                <a:sym typeface="Calibri"/>
              </a:rPr>
              <a:t>Type Systems Enriched With Program Logics </a:t>
            </a:r>
            <a:endParaRPr sz="1843" u="sng">
              <a:latin typeface="Calibri"/>
              <a:ea typeface="Calibri"/>
              <a:cs typeface="Calibri"/>
              <a:sym typeface="Calibri"/>
            </a:endParaRPr>
          </a:p>
          <a:p>
            <a:pPr indent="-345676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844"/>
              <a:buFont typeface="Calibri"/>
              <a:buChar char="●"/>
            </a:pPr>
            <a:r>
              <a:rPr lang="en" sz="1843">
                <a:latin typeface="Calibri"/>
                <a:ea typeface="Calibri"/>
                <a:cs typeface="Calibri"/>
                <a:sym typeface="Calibri"/>
              </a:rPr>
              <a:t>Fuzzi (less support for higher-order/type-checking automation)</a:t>
            </a:r>
            <a:endParaRPr sz="1843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43" u="sng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012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30"/>
          <p:cNvSpPr txBox="1"/>
          <p:nvPr>
            <p:ph type="title"/>
          </p:nvPr>
        </p:nvSpPr>
        <p:spPr>
          <a:xfrm>
            <a:off x="0" y="0"/>
            <a:ext cx="38139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Related Work: Dynamically Typed</a:t>
            </a:r>
            <a:endParaRPr sz="1600"/>
          </a:p>
        </p:txBody>
      </p:sp>
      <p:sp>
        <p:nvSpPr>
          <p:cNvPr id="1121" name="Google Shape;1121;p130"/>
          <p:cNvSpPr txBox="1"/>
          <p:nvPr>
            <p:ph idx="1" type="body"/>
          </p:nvPr>
        </p:nvSpPr>
        <p:spPr>
          <a:xfrm>
            <a:off x="1388625" y="463100"/>
            <a:ext cx="6366900" cy="3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37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44"/>
              <a:buFont typeface="Calibri"/>
              <a:buChar char="●"/>
            </a:pPr>
            <a:r>
              <a:rPr lang="en" sz="2443" u="sng">
                <a:latin typeface="Calibri"/>
                <a:ea typeface="Calibri"/>
                <a:cs typeface="Calibri"/>
                <a:sym typeface="Calibri"/>
              </a:rPr>
              <a:t>PINQ</a:t>
            </a:r>
            <a:r>
              <a:rPr lang="en" sz="2443">
                <a:latin typeface="Calibri"/>
                <a:ea typeface="Calibri"/>
                <a:cs typeface="Calibri"/>
                <a:sym typeface="Calibri"/>
              </a:rPr>
              <a:t> (lacks support for general-purpose programming)</a:t>
            </a:r>
            <a:endParaRPr sz="2443">
              <a:latin typeface="Calibri"/>
              <a:ea typeface="Calibri"/>
              <a:cs typeface="Calibri"/>
              <a:sym typeface="Calibri"/>
            </a:endParaRPr>
          </a:p>
          <a:p>
            <a:pPr indent="-3837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44"/>
              <a:buFont typeface="Calibri"/>
              <a:buChar char="●"/>
            </a:pPr>
            <a:r>
              <a:rPr lang="en" sz="2443" u="sng">
                <a:latin typeface="Calibri"/>
                <a:ea typeface="Calibri"/>
                <a:cs typeface="Calibri"/>
                <a:sym typeface="Calibri"/>
              </a:rPr>
              <a:t>ProPer</a:t>
            </a:r>
            <a:r>
              <a:rPr lang="en" sz="2443">
                <a:latin typeface="Calibri"/>
                <a:ea typeface="Calibri"/>
                <a:cs typeface="Calibri"/>
                <a:sym typeface="Calibri"/>
              </a:rPr>
              <a:t> (per-user budget)</a:t>
            </a:r>
            <a:endParaRPr sz="2443">
              <a:latin typeface="Calibri"/>
              <a:ea typeface="Calibri"/>
              <a:cs typeface="Calibri"/>
              <a:sym typeface="Calibri"/>
            </a:endParaRPr>
          </a:p>
          <a:p>
            <a:pPr indent="-3837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44"/>
              <a:buFont typeface="Calibri"/>
              <a:buChar char="●"/>
            </a:pPr>
            <a:r>
              <a:rPr lang="en" sz="2443" u="sng">
                <a:latin typeface="Calibri"/>
                <a:ea typeface="Calibri"/>
                <a:cs typeface="Calibri"/>
                <a:sym typeface="Calibri"/>
              </a:rPr>
              <a:t>UniTrax</a:t>
            </a:r>
            <a:r>
              <a:rPr lang="en" sz="2443">
                <a:latin typeface="Calibri"/>
                <a:ea typeface="Calibri"/>
                <a:cs typeface="Calibri"/>
                <a:sym typeface="Calibri"/>
              </a:rPr>
              <a:t> (per-user w/abstract db)</a:t>
            </a:r>
            <a:endParaRPr sz="2443">
              <a:latin typeface="Calibri"/>
              <a:ea typeface="Calibri"/>
              <a:cs typeface="Calibri"/>
              <a:sym typeface="Calibri"/>
            </a:endParaRPr>
          </a:p>
          <a:p>
            <a:pPr indent="-3837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44"/>
              <a:buFont typeface="Calibri"/>
              <a:buChar char="●"/>
            </a:pPr>
            <a:r>
              <a:rPr lang="en" sz="2443" u="sng">
                <a:latin typeface="Calibri"/>
                <a:ea typeface="Calibri"/>
                <a:cs typeface="Calibri"/>
                <a:sym typeface="Calibri"/>
              </a:rPr>
              <a:t>Testing Methods</a:t>
            </a:r>
            <a:r>
              <a:rPr lang="en" sz="2443">
                <a:latin typeface="Calibri"/>
                <a:ea typeface="Calibri"/>
                <a:cs typeface="Calibri"/>
                <a:sym typeface="Calibri"/>
              </a:rPr>
              <a:t> (counter-example search)</a:t>
            </a:r>
            <a:endParaRPr sz="2443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31"/>
          <p:cNvSpPr txBox="1"/>
          <p:nvPr>
            <p:ph type="title"/>
          </p:nvPr>
        </p:nvSpPr>
        <p:spPr>
          <a:xfrm>
            <a:off x="0" y="0"/>
            <a:ext cx="38139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Related Work: Other Privacy Analysis Software Libraries</a:t>
            </a:r>
            <a:endParaRPr sz="1600"/>
          </a:p>
        </p:txBody>
      </p:sp>
      <p:sp>
        <p:nvSpPr>
          <p:cNvPr id="1127" name="Google Shape;1127;p131"/>
          <p:cNvSpPr txBox="1"/>
          <p:nvPr>
            <p:ph idx="1" type="body"/>
          </p:nvPr>
        </p:nvSpPr>
        <p:spPr>
          <a:xfrm>
            <a:off x="1388625" y="709450"/>
            <a:ext cx="63669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3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44"/>
              <a:buFont typeface="Calibri"/>
              <a:buChar char="●"/>
            </a:pPr>
            <a:r>
              <a:rPr lang="en" sz="2043" u="sng">
                <a:latin typeface="Calibri"/>
                <a:ea typeface="Calibri"/>
                <a:cs typeface="Calibri"/>
                <a:sym typeface="Calibri"/>
              </a:rPr>
              <a:t>DiffPrivLib </a:t>
            </a:r>
            <a:r>
              <a:rPr lang="en" sz="2043">
                <a:latin typeface="Calibri"/>
                <a:ea typeface="Calibri"/>
                <a:cs typeface="Calibri"/>
                <a:sym typeface="Calibri"/>
              </a:rPr>
              <a:t>(no language-based sensitivity/composition)</a:t>
            </a:r>
            <a:endParaRPr sz="2043">
              <a:latin typeface="Calibri"/>
              <a:ea typeface="Calibri"/>
              <a:cs typeface="Calibri"/>
              <a:sym typeface="Calibri"/>
            </a:endParaRPr>
          </a:p>
          <a:p>
            <a:pPr indent="-3583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44"/>
              <a:buFont typeface="Calibri"/>
              <a:buChar char="●"/>
            </a:pPr>
            <a:r>
              <a:rPr lang="en" sz="2043">
                <a:latin typeface="Calibri"/>
                <a:ea typeface="Calibri"/>
                <a:cs typeface="Calibri"/>
                <a:sym typeface="Calibri"/>
              </a:rPr>
              <a:t>Google’s Privacy Lib (no language-based sensitivity/composition)</a:t>
            </a:r>
            <a:endParaRPr sz="2043">
              <a:latin typeface="Calibri"/>
              <a:ea typeface="Calibri"/>
              <a:cs typeface="Calibri"/>
              <a:sym typeface="Calibri"/>
            </a:endParaRPr>
          </a:p>
          <a:p>
            <a:pPr indent="-3583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44"/>
              <a:buFont typeface="Calibri"/>
              <a:buChar char="●"/>
            </a:pPr>
            <a:r>
              <a:rPr lang="en" sz="2043" u="sng">
                <a:latin typeface="Calibri"/>
                <a:ea typeface="Calibri"/>
                <a:cs typeface="Calibri"/>
                <a:sym typeface="Calibri"/>
              </a:rPr>
              <a:t>Ektelo </a:t>
            </a:r>
            <a:r>
              <a:rPr lang="en" sz="2043">
                <a:latin typeface="Calibri"/>
                <a:ea typeface="Calibri"/>
                <a:cs typeface="Calibri"/>
                <a:sym typeface="Calibri"/>
              </a:rPr>
              <a:t>(plans over library of operators, no general PL model)</a:t>
            </a:r>
            <a:endParaRPr sz="2043">
              <a:latin typeface="Calibri"/>
              <a:ea typeface="Calibri"/>
              <a:cs typeface="Calibri"/>
              <a:sym typeface="Calibri"/>
            </a:endParaRPr>
          </a:p>
          <a:p>
            <a:pPr indent="-3583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44"/>
              <a:buFont typeface="Calibri"/>
              <a:buChar char="●"/>
            </a:pPr>
            <a:r>
              <a:rPr lang="en" sz="2043" u="sng">
                <a:latin typeface="Calibri"/>
                <a:ea typeface="Calibri"/>
                <a:cs typeface="Calibri"/>
                <a:sym typeface="Calibri"/>
              </a:rPr>
              <a:t>DPella </a:t>
            </a:r>
            <a:r>
              <a:rPr lang="en" sz="2043">
                <a:latin typeface="Calibri"/>
                <a:ea typeface="Calibri"/>
                <a:cs typeface="Calibri"/>
                <a:sym typeface="Calibri"/>
              </a:rPr>
              <a:t>(AST analysis, symbolic interpretation)</a:t>
            </a:r>
            <a:endParaRPr sz="2043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2"/>
          <p:cNvSpPr txBox="1"/>
          <p:nvPr>
            <p:ph type="ctrTitle"/>
          </p:nvPr>
        </p:nvSpPr>
        <p:spPr>
          <a:xfrm>
            <a:off x="1143000" y="1159549"/>
            <a:ext cx="6858000" cy="1982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7ECEFD"/>
                </a:solidFill>
              </a:rPr>
              <a:t>Future Work &amp; Conclusions</a:t>
            </a:r>
            <a:endParaRPr sz="7200">
              <a:solidFill>
                <a:srgbClr val="7ECEFD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33"/>
          <p:cNvSpPr txBox="1"/>
          <p:nvPr>
            <p:ph type="title"/>
          </p:nvPr>
        </p:nvSpPr>
        <p:spPr>
          <a:xfrm>
            <a:off x="0" y="0"/>
            <a:ext cx="38139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Open Problem/Future Work</a:t>
            </a:r>
            <a:endParaRPr sz="1600"/>
          </a:p>
        </p:txBody>
      </p:sp>
      <p:sp>
        <p:nvSpPr>
          <p:cNvPr id="1138" name="Google Shape;1138;p133"/>
          <p:cNvSpPr txBox="1"/>
          <p:nvPr>
            <p:ph idx="1" type="body"/>
          </p:nvPr>
        </p:nvSpPr>
        <p:spPr>
          <a:xfrm>
            <a:off x="1388625" y="709450"/>
            <a:ext cx="63669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37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44"/>
              <a:buFont typeface="Calibri"/>
              <a:buChar char="●"/>
            </a:pPr>
            <a:r>
              <a:rPr lang="en" sz="2443">
                <a:latin typeface="Calibri"/>
                <a:ea typeface="Calibri"/>
                <a:cs typeface="Calibri"/>
                <a:sym typeface="Calibri"/>
              </a:rPr>
              <a:t>Property-based testing, sensitivity analysis for large software libraries</a:t>
            </a:r>
            <a:endParaRPr sz="2443">
              <a:latin typeface="Calibri"/>
              <a:ea typeface="Calibri"/>
              <a:cs typeface="Calibri"/>
              <a:sym typeface="Calibri"/>
            </a:endParaRPr>
          </a:p>
          <a:p>
            <a:pPr indent="-38377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44"/>
              <a:buFont typeface="Calibri"/>
              <a:buChar char="●"/>
            </a:pPr>
            <a:r>
              <a:rPr lang="en" sz="2443">
                <a:latin typeface="Calibri"/>
                <a:ea typeface="Calibri"/>
                <a:cs typeface="Calibri"/>
                <a:sym typeface="Calibri"/>
              </a:rPr>
              <a:t>Gradual Differential Privacy</a:t>
            </a:r>
            <a:endParaRPr sz="2443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43" u="sng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34"/>
          <p:cNvSpPr txBox="1"/>
          <p:nvPr>
            <p:ph type="title"/>
          </p:nvPr>
        </p:nvSpPr>
        <p:spPr>
          <a:xfrm>
            <a:off x="0" y="0"/>
            <a:ext cx="3813900" cy="5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Takeaways!</a:t>
            </a:r>
            <a:endParaRPr sz="1600"/>
          </a:p>
        </p:txBody>
      </p:sp>
      <p:sp>
        <p:nvSpPr>
          <p:cNvPr id="1144" name="Google Shape;1144;p134"/>
          <p:cNvSpPr txBox="1"/>
          <p:nvPr>
            <p:ph idx="1" type="body"/>
          </p:nvPr>
        </p:nvSpPr>
        <p:spPr>
          <a:xfrm>
            <a:off x="1388625" y="709450"/>
            <a:ext cx="63669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51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65"/>
              <a:buFont typeface="Calibri"/>
              <a:buChar char="●"/>
            </a:pPr>
            <a:r>
              <a:rPr lang="en" sz="2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 for differential privacy is important: buggy programs silently violate your privacy</a:t>
            </a:r>
            <a:endParaRPr sz="154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5127" lvl="0" marL="4572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465"/>
              <a:buFont typeface="Calibri"/>
              <a:buChar char="●"/>
            </a:pPr>
            <a:r>
              <a:rPr lang="en" sz="246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Automated enforcement of privacy can be practical in any context!</a:t>
            </a:r>
            <a:endParaRPr sz="244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43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1"/>
          <p:cNvSpPr txBox="1"/>
          <p:nvPr>
            <p:ph type="title"/>
          </p:nvPr>
        </p:nvSpPr>
        <p:spPr>
          <a:xfrm>
            <a:off x="628650" y="273844"/>
            <a:ext cx="7886700" cy="64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/>
              <a:t>Why do we need Verification?</a:t>
            </a:r>
            <a:endParaRPr sz="2400"/>
          </a:p>
        </p:txBody>
      </p:sp>
      <p:pic>
        <p:nvPicPr>
          <p:cNvPr id="707" name="Google Shape;70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970" y="1021465"/>
            <a:ext cx="8248059" cy="2706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p81"/>
          <p:cNvGrpSpPr/>
          <p:nvPr/>
        </p:nvGrpSpPr>
        <p:grpSpPr>
          <a:xfrm>
            <a:off x="2630978" y="1795549"/>
            <a:ext cx="6065051" cy="1038746"/>
            <a:chOff x="3507971" y="2394065"/>
            <a:chExt cx="8086735" cy="1384995"/>
          </a:xfrm>
        </p:grpSpPr>
        <p:sp>
          <p:nvSpPr>
            <p:cNvPr id="709" name="Google Shape;709;p81"/>
            <p:cNvSpPr/>
            <p:nvPr/>
          </p:nvSpPr>
          <p:spPr>
            <a:xfrm>
              <a:off x="3507971" y="2394065"/>
              <a:ext cx="2743200" cy="631768"/>
            </a:xfrm>
            <a:prstGeom prst="rect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81"/>
            <p:cNvSpPr txBox="1"/>
            <p:nvPr/>
          </p:nvSpPr>
          <p:spPr>
            <a:xfrm>
              <a:off x="8196349" y="2394065"/>
              <a:ext cx="3398357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How do we know it’s the right amount of noise? </a:t>
              </a:r>
              <a:r>
                <a:rPr i="1" lang="en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Manual proof</a:t>
              </a:r>
              <a:endPara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1" name="Google Shape;711;p81"/>
            <p:cNvCxnSpPr>
              <a:stCxn id="709" idx="3"/>
            </p:cNvCxnSpPr>
            <p:nvPr/>
          </p:nvCxnSpPr>
          <p:spPr>
            <a:xfrm>
              <a:off x="6251171" y="2709949"/>
              <a:ext cx="1945200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12" name="Google Shape;712;p81"/>
          <p:cNvSpPr/>
          <p:nvPr/>
        </p:nvSpPr>
        <p:spPr>
          <a:xfrm>
            <a:off x="628650" y="3728258"/>
            <a:ext cx="7738110" cy="128431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Incorrect differentially private algorithms </a:t>
            </a:r>
            <a:r>
              <a:rPr b="1" i="1" lang="en" sz="2700">
                <a:solidFill>
                  <a:srgbClr val="FEE9D0"/>
                </a:solidFill>
                <a:latin typeface="Calibri"/>
                <a:ea typeface="Calibri"/>
                <a:cs typeface="Calibri"/>
                <a:sym typeface="Calibri"/>
              </a:rPr>
              <a:t>don’t crash</a:t>
            </a:r>
            <a:endParaRPr b="1" sz="2700">
              <a:solidFill>
                <a:srgbClr val="FEE9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They </a:t>
            </a:r>
            <a:r>
              <a:rPr b="1" i="1" lang="en" sz="2700">
                <a:solidFill>
                  <a:srgbClr val="FEE9D0"/>
                </a:solidFill>
                <a:latin typeface="Calibri"/>
                <a:ea typeface="Calibri"/>
                <a:cs typeface="Calibri"/>
                <a:sym typeface="Calibri"/>
              </a:rPr>
              <a:t>silently violate your privacy</a:t>
            </a:r>
            <a:endParaRPr b="1" sz="2700">
              <a:solidFill>
                <a:srgbClr val="FEE9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35"/>
          <p:cNvSpPr/>
          <p:nvPr/>
        </p:nvSpPr>
        <p:spPr>
          <a:xfrm>
            <a:off x="654580" y="549834"/>
            <a:ext cx="7406700" cy="1072800"/>
          </a:xfrm>
          <a:prstGeom prst="roundRect">
            <a:avLst>
              <a:gd fmla="val 16667" name="adj"/>
            </a:avLst>
          </a:prstGeom>
          <a:solidFill>
            <a:srgbClr val="9F1827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FEE9D0"/>
                </a:solidFill>
                <a:latin typeface="Calibri"/>
                <a:ea typeface="Calibri"/>
                <a:cs typeface="Calibri"/>
                <a:sym typeface="Calibri"/>
              </a:rPr>
              <a:t>https://github.com/uvm-plaid/duet</a:t>
            </a:r>
            <a:endParaRPr sz="100"/>
          </a:p>
        </p:txBody>
      </p:sp>
      <p:sp>
        <p:nvSpPr>
          <p:cNvPr id="1150" name="Google Shape;1150;p135"/>
          <p:cNvSpPr/>
          <p:nvPr/>
        </p:nvSpPr>
        <p:spPr>
          <a:xfrm>
            <a:off x="654568" y="1679434"/>
            <a:ext cx="7406700" cy="1072800"/>
          </a:xfrm>
          <a:prstGeom prst="roundRect">
            <a:avLst>
              <a:gd fmla="val 16667" name="adj"/>
            </a:avLst>
          </a:prstGeom>
          <a:solidFill>
            <a:srgbClr val="9F1827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FEE9D0"/>
                </a:solidFill>
                <a:latin typeface="Calibri"/>
                <a:ea typeface="Calibri"/>
                <a:cs typeface="Calibri"/>
                <a:sym typeface="Calibri"/>
              </a:rPr>
              <a:t>https://github.com/uvm-plaid/dduo-python</a:t>
            </a:r>
            <a:endParaRPr sz="100"/>
          </a:p>
        </p:txBody>
      </p:sp>
      <p:sp>
        <p:nvSpPr>
          <p:cNvPr id="1151" name="Google Shape;1151;p135"/>
          <p:cNvSpPr/>
          <p:nvPr/>
        </p:nvSpPr>
        <p:spPr>
          <a:xfrm>
            <a:off x="628650" y="2809025"/>
            <a:ext cx="7406700" cy="1072800"/>
          </a:xfrm>
          <a:prstGeom prst="roundRect">
            <a:avLst>
              <a:gd fmla="val 16667" name="adj"/>
            </a:avLst>
          </a:prstGeom>
          <a:solidFill>
            <a:srgbClr val="9F1827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FEE9D0"/>
                </a:solidFill>
                <a:latin typeface="Calibri"/>
                <a:ea typeface="Calibri"/>
                <a:cs typeface="Calibri"/>
                <a:sym typeface="Calibri"/>
              </a:rPr>
              <a:t>https://github.com/uvm-plaid/solo-haskell</a:t>
            </a:r>
            <a:endParaRPr b="1" sz="3000" u="sng">
              <a:solidFill>
                <a:srgbClr val="FEE9D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FEE9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35"/>
          <p:cNvSpPr/>
          <p:nvPr/>
        </p:nvSpPr>
        <p:spPr>
          <a:xfrm>
            <a:off x="654568" y="3938634"/>
            <a:ext cx="7406700" cy="1072800"/>
          </a:xfrm>
          <a:prstGeom prst="roundRect">
            <a:avLst>
              <a:gd fmla="val 16667" name="adj"/>
            </a:avLst>
          </a:prstGeom>
          <a:solidFill>
            <a:srgbClr val="9F1827"/>
          </a:solidFill>
          <a:ln cap="flat" cmpd="sng" w="12700">
            <a:solidFill>
              <a:srgbClr val="1861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EE9D0"/>
                </a:solidFill>
                <a:latin typeface="Calibri"/>
                <a:ea typeface="Calibri"/>
                <a:cs typeface="Calibri"/>
                <a:sym typeface="Calibri"/>
              </a:rPr>
              <a:t>Papers: </a:t>
            </a:r>
            <a:r>
              <a:rPr b="1" lang="en" sz="3000" u="sng">
                <a:solidFill>
                  <a:srgbClr val="FEE9D0"/>
                </a:solidFill>
                <a:latin typeface="Calibri"/>
                <a:ea typeface="Calibri"/>
                <a:cs typeface="Calibri"/>
                <a:sym typeface="Calibri"/>
              </a:rPr>
              <a:t>https://chikeabuah.github.io/</a:t>
            </a:r>
            <a:endParaRPr sz="1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36"/>
          <p:cNvSpPr txBox="1"/>
          <p:nvPr>
            <p:ph type="title"/>
          </p:nvPr>
        </p:nvSpPr>
        <p:spPr>
          <a:xfrm>
            <a:off x="2414100" y="1832750"/>
            <a:ext cx="3813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Thank You!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Questions?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2"/>
          <p:cNvSpPr txBox="1"/>
          <p:nvPr>
            <p:ph idx="1" type="subTitle"/>
          </p:nvPr>
        </p:nvSpPr>
        <p:spPr>
          <a:xfrm>
            <a:off x="1143000" y="1219000"/>
            <a:ext cx="6858000" cy="3274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 fontScale="70000" lnSpcReduction="10000"/>
          </a:bodyPr>
          <a:lstStyle/>
          <a:p>
            <a:pPr indent="-353539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b="1" lang="en" sz="2810">
                <a:solidFill>
                  <a:schemeClr val="accent2"/>
                </a:solidFill>
              </a:rPr>
              <a:t>Accurate </a:t>
            </a:r>
            <a:br>
              <a:rPr b="1" lang="en" sz="2810">
                <a:solidFill>
                  <a:schemeClr val="accent2"/>
                </a:solidFill>
              </a:rPr>
            </a:br>
            <a:endParaRPr b="1" sz="2810">
              <a:solidFill>
                <a:schemeClr val="accent2"/>
              </a:solidFill>
            </a:endParaRPr>
          </a:p>
          <a:p>
            <a:pPr indent="-353539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b="1" lang="en" sz="2810">
                <a:solidFill>
                  <a:schemeClr val="accent2"/>
                </a:solidFill>
              </a:rPr>
              <a:t>Accessible to non-experts</a:t>
            </a:r>
            <a:br>
              <a:rPr b="1" lang="en" sz="2810">
                <a:solidFill>
                  <a:schemeClr val="accent2"/>
                </a:solidFill>
              </a:rPr>
            </a:br>
            <a:endParaRPr sz="2810">
              <a:solidFill>
                <a:schemeClr val="accent2"/>
              </a:solidFill>
            </a:endParaRPr>
          </a:p>
          <a:p>
            <a:pPr indent="-353539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b="1" lang="en" sz="2810">
                <a:solidFill>
                  <a:schemeClr val="accent2"/>
                </a:solidFill>
              </a:rPr>
              <a:t>Automatic</a:t>
            </a:r>
            <a:r>
              <a:rPr lang="en" sz="2810">
                <a:solidFill>
                  <a:schemeClr val="accent2"/>
                </a:solidFill>
              </a:rPr>
              <a:t> </a:t>
            </a:r>
            <a:br>
              <a:rPr lang="en" sz="2810">
                <a:solidFill>
                  <a:schemeClr val="accent2"/>
                </a:solidFill>
              </a:rPr>
            </a:br>
            <a:endParaRPr sz="2810">
              <a:solidFill>
                <a:schemeClr val="accent2"/>
              </a:solidFill>
            </a:endParaRPr>
          </a:p>
          <a:p>
            <a:pPr indent="-353539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b="1" lang="en" sz="2810">
                <a:solidFill>
                  <a:schemeClr val="accent2"/>
                </a:solidFill>
              </a:rPr>
              <a:t>Ubiquitous</a:t>
            </a:r>
            <a:br>
              <a:rPr b="1" lang="en" sz="2810">
                <a:solidFill>
                  <a:schemeClr val="accent2"/>
                </a:solidFill>
              </a:rPr>
            </a:br>
            <a:endParaRPr b="1" sz="2810">
              <a:solidFill>
                <a:schemeClr val="accent2"/>
              </a:solidFill>
            </a:endParaRPr>
          </a:p>
          <a:p>
            <a:pPr indent="-353539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b="1" lang="en" sz="2810">
                <a:solidFill>
                  <a:schemeClr val="accent2"/>
                </a:solidFill>
              </a:rPr>
              <a:t>Context Matters: Support all manner of programs, systems, software, languages, modes of operation, etc.</a:t>
            </a:r>
            <a:endParaRPr b="1" sz="281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81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810"/>
          </a:p>
        </p:txBody>
      </p:sp>
      <p:sp>
        <p:nvSpPr>
          <p:cNvPr id="718" name="Google Shape;718;p82"/>
          <p:cNvSpPr txBox="1"/>
          <p:nvPr/>
        </p:nvSpPr>
        <p:spPr>
          <a:xfrm>
            <a:off x="1143000" y="295600"/>
            <a:ext cx="632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Privacy by (programming language) Design!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3"/>
          <p:cNvSpPr txBox="1"/>
          <p:nvPr>
            <p:ph idx="1" type="subTitle"/>
          </p:nvPr>
        </p:nvSpPr>
        <p:spPr>
          <a:xfrm>
            <a:off x="753225" y="710200"/>
            <a:ext cx="7247700" cy="4303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810">
                <a:solidFill>
                  <a:schemeClr val="accent2"/>
                </a:solidFill>
              </a:rPr>
              <a:t>Static Analysis</a:t>
            </a:r>
            <a:endParaRPr sz="2810"/>
          </a:p>
          <a:p>
            <a:pPr indent="-407084" lvl="0" marL="457200" rtl="0" algn="l">
              <a:spcBef>
                <a:spcPts val="800"/>
              </a:spcBef>
              <a:spcAft>
                <a:spcPts val="0"/>
              </a:spcAft>
              <a:buClr>
                <a:srgbClr val="00FF00"/>
              </a:buClr>
              <a:buSzPts val="2811"/>
              <a:buChar char="●"/>
            </a:pPr>
            <a:r>
              <a:rPr lang="en" sz="2810">
                <a:solidFill>
                  <a:srgbClr val="00FF00"/>
                </a:solidFill>
              </a:rPr>
              <a:t>Control Flow Analysis</a:t>
            </a:r>
            <a:endParaRPr sz="2810">
              <a:solidFill>
                <a:srgbClr val="00FF00"/>
              </a:solidFill>
            </a:endParaRPr>
          </a:p>
          <a:p>
            <a:pPr indent="-407084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11"/>
              <a:buChar char="●"/>
            </a:pPr>
            <a:r>
              <a:rPr lang="en" sz="2810">
                <a:solidFill>
                  <a:srgbClr val="00FF00"/>
                </a:solidFill>
              </a:rPr>
              <a:t>Data Flow Analysis </a:t>
            </a:r>
            <a:endParaRPr sz="2810">
              <a:solidFill>
                <a:srgbClr val="00FF00"/>
              </a:solidFill>
            </a:endParaRPr>
          </a:p>
          <a:p>
            <a:pPr indent="-407084" lvl="0" marL="457200" rtl="0" algn="l">
              <a:spcBef>
                <a:spcPts val="0"/>
              </a:spcBef>
              <a:spcAft>
                <a:spcPts val="0"/>
              </a:spcAft>
              <a:buSzPts val="2811"/>
              <a:buChar char="●"/>
            </a:pPr>
            <a:r>
              <a:rPr lang="en" sz="2810"/>
              <a:t>Abstract Interpretation</a:t>
            </a:r>
            <a:endParaRPr sz="2810"/>
          </a:p>
          <a:p>
            <a:pPr indent="-407084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11"/>
              <a:buChar char="●"/>
            </a:pPr>
            <a:r>
              <a:rPr lang="en" sz="2810">
                <a:solidFill>
                  <a:srgbClr val="00FF00"/>
                </a:solidFill>
              </a:rPr>
              <a:t>Type Systems</a:t>
            </a:r>
            <a:endParaRPr sz="2810">
              <a:solidFill>
                <a:srgbClr val="00FF00"/>
              </a:solidFill>
            </a:endParaRPr>
          </a:p>
          <a:p>
            <a:pPr indent="-407084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11"/>
              <a:buChar char="●"/>
            </a:pPr>
            <a:r>
              <a:rPr lang="en" sz="2810">
                <a:solidFill>
                  <a:srgbClr val="00FF00"/>
                </a:solidFill>
              </a:rPr>
              <a:t>Effect Systems</a:t>
            </a:r>
            <a:endParaRPr sz="2810">
              <a:solidFill>
                <a:srgbClr val="00FF00"/>
              </a:solidFill>
            </a:endParaRPr>
          </a:p>
          <a:p>
            <a:pPr indent="-407084" lvl="0" marL="457200" rtl="0" algn="l">
              <a:spcBef>
                <a:spcPts val="0"/>
              </a:spcBef>
              <a:spcAft>
                <a:spcPts val="0"/>
              </a:spcAft>
              <a:buSzPts val="2811"/>
              <a:buChar char="●"/>
            </a:pPr>
            <a:r>
              <a:rPr lang="en" sz="2810"/>
              <a:t>Model Checking</a:t>
            </a:r>
            <a:endParaRPr sz="281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810">
                <a:solidFill>
                  <a:schemeClr val="accent2"/>
                </a:solidFill>
              </a:rPr>
              <a:t>Dynamic Analysis</a:t>
            </a:r>
            <a:endParaRPr b="1" sz="2810">
              <a:solidFill>
                <a:schemeClr val="accent2"/>
              </a:solidFill>
            </a:endParaRPr>
          </a:p>
          <a:p>
            <a:pPr indent="-407084" lvl="0" marL="457200" rtl="0" algn="l">
              <a:spcBef>
                <a:spcPts val="800"/>
              </a:spcBef>
              <a:spcAft>
                <a:spcPts val="0"/>
              </a:spcAft>
              <a:buSzPts val="2811"/>
              <a:buChar char="●"/>
            </a:pPr>
            <a:r>
              <a:rPr lang="en" sz="2810"/>
              <a:t>Testing </a:t>
            </a:r>
            <a:endParaRPr sz="2810"/>
          </a:p>
          <a:p>
            <a:pPr indent="-407084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11"/>
              <a:buChar char="●"/>
            </a:pPr>
            <a:r>
              <a:rPr lang="en" sz="2810">
                <a:solidFill>
                  <a:srgbClr val="00FF00"/>
                </a:solidFill>
              </a:rPr>
              <a:t>Monitoring (Runtime Verification)</a:t>
            </a:r>
            <a:endParaRPr sz="2810">
              <a:solidFill>
                <a:srgbClr val="00FF00"/>
              </a:solidFill>
            </a:endParaRPr>
          </a:p>
          <a:p>
            <a:pPr indent="-407084" lvl="0" marL="457200" rtl="0" algn="l">
              <a:spcBef>
                <a:spcPts val="0"/>
              </a:spcBef>
              <a:spcAft>
                <a:spcPts val="0"/>
              </a:spcAft>
              <a:buSzPts val="2811"/>
              <a:buChar char="●"/>
            </a:pPr>
            <a:r>
              <a:rPr lang="en" sz="2810"/>
              <a:t>Program Slicing</a:t>
            </a:r>
            <a:br>
              <a:rPr lang="en" sz="2810"/>
            </a:br>
            <a:endParaRPr sz="100"/>
          </a:p>
        </p:txBody>
      </p:sp>
      <p:sp>
        <p:nvSpPr>
          <p:cNvPr id="724" name="Google Shape;724;p83"/>
          <p:cNvSpPr txBox="1"/>
          <p:nvPr/>
        </p:nvSpPr>
        <p:spPr>
          <a:xfrm>
            <a:off x="1431150" y="0"/>
            <a:ext cx="557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 Analysis Techniques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4"/>
          <p:cNvSpPr txBox="1"/>
          <p:nvPr>
            <p:ph idx="1" type="subTitle"/>
          </p:nvPr>
        </p:nvSpPr>
        <p:spPr>
          <a:xfrm>
            <a:off x="1143000" y="1700150"/>
            <a:ext cx="6858000" cy="2793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07084" lvl="0" marL="457200" rtl="0" algn="l">
              <a:spcBef>
                <a:spcPts val="800"/>
              </a:spcBef>
              <a:spcAft>
                <a:spcPts val="0"/>
              </a:spcAft>
              <a:buSzPts val="2811"/>
              <a:buChar char="●"/>
            </a:pPr>
            <a:r>
              <a:rPr b="1" lang="en" sz="2810">
                <a:solidFill>
                  <a:schemeClr val="accent2"/>
                </a:solidFill>
              </a:rPr>
              <a:t>Duet</a:t>
            </a:r>
            <a:r>
              <a:rPr lang="en" sz="2810"/>
              <a:t>: PL, linear types for (ε,δ)</a:t>
            </a:r>
            <a:br>
              <a:rPr lang="en" sz="2810"/>
            </a:br>
            <a:endParaRPr sz="2810"/>
          </a:p>
          <a:p>
            <a:pPr indent="-407084" lvl="0" marL="457200" rtl="0" algn="l">
              <a:spcBef>
                <a:spcPts val="0"/>
              </a:spcBef>
              <a:spcAft>
                <a:spcPts val="0"/>
              </a:spcAft>
              <a:buSzPts val="2811"/>
              <a:buChar char="●"/>
            </a:pPr>
            <a:r>
              <a:rPr b="1" lang="en" sz="2810">
                <a:solidFill>
                  <a:schemeClr val="accent2"/>
                </a:solidFill>
              </a:rPr>
              <a:t>DDuo</a:t>
            </a:r>
            <a:r>
              <a:rPr lang="en" sz="2810"/>
              <a:t>: dynamic analysis system</a:t>
            </a:r>
            <a:br>
              <a:rPr lang="en" sz="2810"/>
            </a:br>
            <a:endParaRPr sz="2810"/>
          </a:p>
          <a:p>
            <a:pPr indent="-407084" lvl="0" marL="457200" rtl="0" algn="l">
              <a:spcBef>
                <a:spcPts val="0"/>
              </a:spcBef>
              <a:spcAft>
                <a:spcPts val="0"/>
              </a:spcAft>
              <a:buSzPts val="2811"/>
              <a:buChar char="●"/>
            </a:pPr>
            <a:r>
              <a:rPr b="1" lang="en" sz="2810">
                <a:solidFill>
                  <a:schemeClr val="accent2"/>
                </a:solidFill>
              </a:rPr>
              <a:t>Solo</a:t>
            </a:r>
            <a:r>
              <a:rPr lang="en" sz="2810"/>
              <a:t>: static analysis system</a:t>
            </a:r>
            <a:endParaRPr sz="100"/>
          </a:p>
        </p:txBody>
      </p:sp>
      <p:sp>
        <p:nvSpPr>
          <p:cNvPr id="730" name="Google Shape;730;p84"/>
          <p:cNvSpPr txBox="1"/>
          <p:nvPr/>
        </p:nvSpPr>
        <p:spPr>
          <a:xfrm>
            <a:off x="1293650" y="247500"/>
            <a:ext cx="632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Talk Summary: Projects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6">
      <a:dk1>
        <a:srgbClr val="000000"/>
      </a:dk1>
      <a:lt1>
        <a:srgbClr val="FFFFFF"/>
      </a:lt1>
      <a:dk2>
        <a:srgbClr val="525D67"/>
      </a:dk2>
      <a:lt2>
        <a:srgbClr val="97ABBC"/>
      </a:lt2>
      <a:accent1>
        <a:srgbClr val="2185C5"/>
      </a:accent1>
      <a:accent2>
        <a:srgbClr val="7ECEFD"/>
      </a:accent2>
      <a:accent3>
        <a:srgbClr val="FF9715"/>
      </a:accent3>
      <a:accent4>
        <a:srgbClr val="F20253"/>
      </a:accent4>
      <a:accent5>
        <a:srgbClr val="000000"/>
      </a:accent5>
      <a:accent6>
        <a:srgbClr val="1D1D1E"/>
      </a:accent6>
      <a:hlink>
        <a:srgbClr val="3C688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6">
      <a:dk1>
        <a:srgbClr val="000000"/>
      </a:dk1>
      <a:lt1>
        <a:srgbClr val="FFFFFF"/>
      </a:lt1>
      <a:dk2>
        <a:srgbClr val="525D67"/>
      </a:dk2>
      <a:lt2>
        <a:srgbClr val="97ABBC"/>
      </a:lt2>
      <a:accent1>
        <a:srgbClr val="2185C5"/>
      </a:accent1>
      <a:accent2>
        <a:srgbClr val="7ECEFD"/>
      </a:accent2>
      <a:accent3>
        <a:srgbClr val="FF9715"/>
      </a:accent3>
      <a:accent4>
        <a:srgbClr val="F20253"/>
      </a:accent4>
      <a:accent5>
        <a:srgbClr val="000000"/>
      </a:accent5>
      <a:accent6>
        <a:srgbClr val="1D1D1E"/>
      </a:accent6>
      <a:hlink>
        <a:srgbClr val="3C688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6">
      <a:dk1>
        <a:srgbClr val="000000"/>
      </a:dk1>
      <a:lt1>
        <a:srgbClr val="FFFFFF"/>
      </a:lt1>
      <a:dk2>
        <a:srgbClr val="525D67"/>
      </a:dk2>
      <a:lt2>
        <a:srgbClr val="97ABBC"/>
      </a:lt2>
      <a:accent1>
        <a:srgbClr val="2185C5"/>
      </a:accent1>
      <a:accent2>
        <a:srgbClr val="7ECEFD"/>
      </a:accent2>
      <a:accent3>
        <a:srgbClr val="FF9715"/>
      </a:accent3>
      <a:accent4>
        <a:srgbClr val="F20253"/>
      </a:accent4>
      <a:accent5>
        <a:srgbClr val="000000"/>
      </a:accent5>
      <a:accent6>
        <a:srgbClr val="1D1D1E"/>
      </a:accent6>
      <a:hlink>
        <a:srgbClr val="3C688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